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6" r:id="rId3"/>
    <p:sldId id="267" r:id="rId4"/>
    <p:sldId id="268" r:id="rId5"/>
    <p:sldId id="269" r:id="rId6"/>
    <p:sldId id="270" r:id="rId7"/>
    <p:sldId id="276" r:id="rId8"/>
    <p:sldId id="277" r:id="rId9"/>
    <p:sldId id="271" r:id="rId10"/>
    <p:sldId id="272" r:id="rId11"/>
    <p:sldId id="278" r:id="rId12"/>
    <p:sldId id="273" r:id="rId13"/>
    <p:sldId id="275"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BCBD3F4-4C7B-4EE6-A35C-4B42490F5175}">
          <p14:sldIdLst>
            <p14:sldId id="256"/>
            <p14:sldId id="266"/>
            <p14:sldId id="267"/>
            <p14:sldId id="268"/>
            <p14:sldId id="269"/>
            <p14:sldId id="270"/>
            <p14:sldId id="276"/>
            <p14:sldId id="277"/>
            <p14:sldId id="271"/>
            <p14:sldId id="272"/>
            <p14:sldId id="278"/>
            <p14:sldId id="273"/>
            <p14:sldId id="275"/>
            <p14:sldId id="2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64229" autoAdjust="0"/>
  </p:normalViewPr>
  <p:slideViewPr>
    <p:cSldViewPr snapToGrid="0">
      <p:cViewPr varScale="1">
        <p:scale>
          <a:sx n="50" d="100"/>
          <a:sy n="50" d="100"/>
        </p:scale>
        <p:origin x="1862" y="43"/>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1591F4-FBB7-4440-8DB8-1249A77500C6}" type="datetimeFigureOut">
              <a:rPr lang="en-US" smtClean="0"/>
              <a:t>6/18/2025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69A58B-7FBA-4DE6-B8CF-15DCB27CF0C4}" type="slidenum">
              <a:rPr lang="en-US" smtClean="0"/>
              <a:t>‹#›</a:t>
            </a:fld>
            <a:endParaRPr lang="en-US"/>
          </a:p>
        </p:txBody>
      </p:sp>
    </p:spTree>
    <p:extLst>
      <p:ext uri="{BB962C8B-B14F-4D97-AF65-F5344CB8AC3E}">
        <p14:creationId xmlns:p14="http://schemas.microsoft.com/office/powerpoint/2010/main" val="148647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Introduce self</a:t>
            </a:r>
          </a:p>
        </p:txBody>
      </p:sp>
      <p:sp>
        <p:nvSpPr>
          <p:cNvPr id="4" name="Slide Number Placeholder 3"/>
          <p:cNvSpPr>
            <a:spLocks noGrp="1"/>
          </p:cNvSpPr>
          <p:nvPr>
            <p:ph type="sldNum" sz="quarter" idx="5"/>
          </p:nvPr>
        </p:nvSpPr>
        <p:spPr/>
        <p:txBody>
          <a:bodyPr/>
          <a:lstStyle/>
          <a:p>
            <a:fld id="{4469A58B-7FBA-4DE6-B8CF-15DCB27CF0C4}" type="slidenum">
              <a:rPr lang="en-US" smtClean="0"/>
              <a:t>1</a:t>
            </a:fld>
            <a:endParaRPr lang="en-US"/>
          </a:p>
        </p:txBody>
      </p:sp>
    </p:spTree>
    <p:extLst>
      <p:ext uri="{BB962C8B-B14F-4D97-AF65-F5344CB8AC3E}">
        <p14:creationId xmlns:p14="http://schemas.microsoft.com/office/powerpoint/2010/main" val="2825575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10</a:t>
            </a:fld>
            <a:endParaRPr lang="en-US"/>
          </a:p>
        </p:txBody>
      </p:sp>
    </p:spTree>
    <p:extLst>
      <p:ext uri="{BB962C8B-B14F-4D97-AF65-F5344CB8AC3E}">
        <p14:creationId xmlns:p14="http://schemas.microsoft.com/office/powerpoint/2010/main" val="3996513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11</a:t>
            </a:fld>
            <a:endParaRPr lang="en-US"/>
          </a:p>
        </p:txBody>
      </p:sp>
    </p:spTree>
    <p:extLst>
      <p:ext uri="{BB962C8B-B14F-4D97-AF65-F5344CB8AC3E}">
        <p14:creationId xmlns:p14="http://schemas.microsoft.com/office/powerpoint/2010/main" val="1460450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12</a:t>
            </a:fld>
            <a:endParaRPr lang="en-US"/>
          </a:p>
        </p:txBody>
      </p:sp>
    </p:spTree>
    <p:extLst>
      <p:ext uri="{BB962C8B-B14F-4D97-AF65-F5344CB8AC3E}">
        <p14:creationId xmlns:p14="http://schemas.microsoft.com/office/powerpoint/2010/main" val="1397915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69A58B-7FBA-4DE6-B8CF-15DCB27CF0C4}" type="slidenum">
              <a:rPr lang="en-US" smtClean="0"/>
              <a:t>13</a:t>
            </a:fld>
            <a:endParaRPr lang="en-US"/>
          </a:p>
        </p:txBody>
      </p:sp>
    </p:spTree>
    <p:extLst>
      <p:ext uri="{BB962C8B-B14F-4D97-AF65-F5344CB8AC3E}">
        <p14:creationId xmlns:p14="http://schemas.microsoft.com/office/powerpoint/2010/main" val="1769314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Pause here to see if there are any questions before moving on to the next step</a:t>
            </a:r>
          </a:p>
        </p:txBody>
      </p:sp>
      <p:sp>
        <p:nvSpPr>
          <p:cNvPr id="4" name="Slide Number Placeholder 3"/>
          <p:cNvSpPr>
            <a:spLocks noGrp="1"/>
          </p:cNvSpPr>
          <p:nvPr>
            <p:ph type="sldNum" sz="quarter" idx="5"/>
          </p:nvPr>
        </p:nvSpPr>
        <p:spPr/>
        <p:txBody>
          <a:bodyPr/>
          <a:lstStyle/>
          <a:p>
            <a:fld id="{4469A58B-7FBA-4DE6-B8CF-15DCB27CF0C4}" type="slidenum">
              <a:rPr lang="en-US" smtClean="0"/>
              <a:t>14</a:t>
            </a:fld>
            <a:endParaRPr lang="en-US"/>
          </a:p>
        </p:txBody>
      </p:sp>
    </p:spTree>
    <p:extLst>
      <p:ext uri="{BB962C8B-B14F-4D97-AF65-F5344CB8AC3E}">
        <p14:creationId xmlns:p14="http://schemas.microsoft.com/office/powerpoint/2010/main" val="3903467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69A58B-7FBA-4DE6-B8CF-15DCB27CF0C4}" type="slidenum">
              <a:rPr lang="en-US" smtClean="0"/>
              <a:t>2</a:t>
            </a:fld>
            <a:endParaRPr lang="en-US"/>
          </a:p>
        </p:txBody>
      </p:sp>
    </p:spTree>
    <p:extLst>
      <p:ext uri="{BB962C8B-B14F-4D97-AF65-F5344CB8AC3E}">
        <p14:creationId xmlns:p14="http://schemas.microsoft.com/office/powerpoint/2010/main" val="3519921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69A58B-7FBA-4DE6-B8CF-15DCB27CF0C4}" type="slidenum">
              <a:rPr lang="en-US" smtClean="0"/>
              <a:t>3</a:t>
            </a:fld>
            <a:endParaRPr lang="en-US"/>
          </a:p>
        </p:txBody>
      </p:sp>
    </p:spTree>
    <p:extLst>
      <p:ext uri="{BB962C8B-B14F-4D97-AF65-F5344CB8AC3E}">
        <p14:creationId xmlns:p14="http://schemas.microsoft.com/office/powerpoint/2010/main" val="2768450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69A58B-7FBA-4DE6-B8CF-15DCB27CF0C4}" type="slidenum">
              <a:rPr lang="en-US" smtClean="0"/>
              <a:t>4</a:t>
            </a:fld>
            <a:endParaRPr lang="en-US"/>
          </a:p>
        </p:txBody>
      </p:sp>
    </p:spTree>
    <p:extLst>
      <p:ext uri="{BB962C8B-B14F-4D97-AF65-F5344CB8AC3E}">
        <p14:creationId xmlns:p14="http://schemas.microsoft.com/office/powerpoint/2010/main" val="2231283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69A58B-7FBA-4DE6-B8CF-15DCB27CF0C4}" type="slidenum">
              <a:rPr lang="en-US" smtClean="0"/>
              <a:t>5</a:t>
            </a:fld>
            <a:endParaRPr lang="en-US"/>
          </a:p>
        </p:txBody>
      </p:sp>
    </p:spTree>
    <p:extLst>
      <p:ext uri="{BB962C8B-B14F-4D97-AF65-F5344CB8AC3E}">
        <p14:creationId xmlns:p14="http://schemas.microsoft.com/office/powerpoint/2010/main" val="3723620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SECURE 2.0 Act aims to address the retirement savings crisis in the United States by making it easier for individuals to save, increasing the amount they can save, and simplifying plan administration. The changes are expected to benefit both employees and employers, particularly small businesses. Financial experts say the Act is a significant step towards improving retirement security for Americans, according to retirement and financial planning resources. </a:t>
            </a:r>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6</a:t>
            </a:fld>
            <a:endParaRPr lang="en-US"/>
          </a:p>
        </p:txBody>
      </p:sp>
    </p:spTree>
    <p:extLst>
      <p:ext uri="{BB962C8B-B14F-4D97-AF65-F5344CB8AC3E}">
        <p14:creationId xmlns:p14="http://schemas.microsoft.com/office/powerpoint/2010/main" val="581649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7</a:t>
            </a:fld>
            <a:endParaRPr lang="en-US"/>
          </a:p>
        </p:txBody>
      </p:sp>
    </p:spTree>
    <p:extLst>
      <p:ext uri="{BB962C8B-B14F-4D97-AF65-F5344CB8AC3E}">
        <p14:creationId xmlns:p14="http://schemas.microsoft.com/office/powerpoint/2010/main" val="298950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69A58B-7FBA-4DE6-B8CF-15DCB27CF0C4}" type="slidenum">
              <a:rPr lang="en-US" smtClean="0"/>
              <a:t>8</a:t>
            </a:fld>
            <a:endParaRPr lang="en-US"/>
          </a:p>
        </p:txBody>
      </p:sp>
    </p:spTree>
    <p:extLst>
      <p:ext uri="{BB962C8B-B14F-4D97-AF65-F5344CB8AC3E}">
        <p14:creationId xmlns:p14="http://schemas.microsoft.com/office/powerpoint/2010/main" val="2624799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69A58B-7FBA-4DE6-B8CF-15DCB27CF0C4}" type="slidenum">
              <a:rPr lang="en-US" smtClean="0"/>
              <a:t>9</a:t>
            </a:fld>
            <a:endParaRPr lang="en-US"/>
          </a:p>
        </p:txBody>
      </p:sp>
    </p:spTree>
    <p:extLst>
      <p:ext uri="{BB962C8B-B14F-4D97-AF65-F5344CB8AC3E}">
        <p14:creationId xmlns:p14="http://schemas.microsoft.com/office/powerpoint/2010/main" val="1243373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6979" y="1122363"/>
            <a:ext cx="10616821" cy="2387600"/>
          </a:xfrm>
        </p:spPr>
        <p:txBody>
          <a:bodyPr anchor="b"/>
          <a:lstStyle>
            <a:lvl1pPr algn="ctr">
              <a:defRPr sz="6000">
                <a:latin typeface="Myriad Pro" panose="020B0503030403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a:extLst>
              <a:ext uri="{FF2B5EF4-FFF2-40B4-BE49-F238E27FC236}">
                <a16:creationId xmlns:a16="http://schemas.microsoft.com/office/drawing/2014/main" id="{4DB17703-0375-4CF9-8BA6-EBE350540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82175"/>
          <a:stretch/>
        </p:blipFill>
        <p:spPr>
          <a:xfrm>
            <a:off x="-1" y="5222241"/>
            <a:ext cx="12236335" cy="1635760"/>
          </a:xfrm>
          <a:prstGeom prst="rect">
            <a:avLst/>
          </a:prstGeom>
        </p:spPr>
      </p:pic>
    </p:spTree>
    <p:extLst>
      <p:ext uri="{BB962C8B-B14F-4D97-AF65-F5344CB8AC3E}">
        <p14:creationId xmlns:p14="http://schemas.microsoft.com/office/powerpoint/2010/main" val="131595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horz"/>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119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horz"/>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12158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150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0886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796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Myriad Pro" panose="020B05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Myriad Pro" panose="020B05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662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97892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242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atin typeface="Myriad Pro" panose="020B0503030403020204" pitchFamily="34" charset="0"/>
              </a:defRPr>
            </a:lvl1pPr>
            <a:lvl2pPr>
              <a:defRPr sz="2800">
                <a:latin typeface="Myriad Pro" panose="020B0503030403020204" pitchFamily="34" charset="0"/>
              </a:defRPr>
            </a:lvl2pPr>
            <a:lvl3pPr>
              <a:defRPr sz="2400">
                <a:latin typeface="Myriad Pro" panose="020B0503030403020204" pitchFamily="34" charset="0"/>
              </a:defRPr>
            </a:lvl3pPr>
            <a:lvl4pPr>
              <a:defRPr sz="2000">
                <a:latin typeface="Myriad Pro" panose="020B0503030403020204" pitchFamily="34" charset="0"/>
              </a:defRPr>
            </a:lvl4pPr>
            <a:lvl5pPr>
              <a:defRPr sz="2000">
                <a:latin typeface="Myriad Pro" panose="020B0503030403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yriad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4572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yriad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4646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2023 Draft Budget	</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a:extLst>
              <a:ext uri="{FF2B5EF4-FFF2-40B4-BE49-F238E27FC236}">
                <a16:creationId xmlns:a16="http://schemas.microsoft.com/office/drawing/2014/main" id="{4DB17703-0375-4CF9-8BA6-EBE35054071F}"/>
              </a:ext>
            </a:extLst>
          </p:cNvPr>
          <p:cNvPicPr>
            <a:picLocks noChangeAspect="1"/>
          </p:cNvPicPr>
          <p:nvPr userDrawn="1"/>
        </p:nvPicPr>
        <p:blipFill rotWithShape="1">
          <a:blip r:embed="rId13" cstate="screen">
            <a:extLst>
              <a:ext uri="{28A0092B-C50C-407E-A947-70E740481C1C}">
                <a14:useLocalDpi xmlns:a14="http://schemas.microsoft.com/office/drawing/2010/main"/>
              </a:ext>
            </a:extLst>
          </a:blip>
          <a:srcRect t="82175"/>
          <a:stretch/>
        </p:blipFill>
        <p:spPr>
          <a:xfrm>
            <a:off x="-22168" y="5222240"/>
            <a:ext cx="12236335" cy="1635760"/>
          </a:xfrm>
          <a:prstGeom prst="rect">
            <a:avLst/>
          </a:prstGeom>
        </p:spPr>
      </p:pic>
    </p:spTree>
    <p:extLst>
      <p:ext uri="{BB962C8B-B14F-4D97-AF65-F5344CB8AC3E}">
        <p14:creationId xmlns:p14="http://schemas.microsoft.com/office/powerpoint/2010/main" val="330903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brown@intercitytransit.com"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Employees’ 401(K) Retirement Plan and Trust Update</a:t>
            </a:r>
            <a:endParaRPr lang="en-US" dirty="0"/>
          </a:p>
        </p:txBody>
      </p:sp>
      <p:sp>
        <p:nvSpPr>
          <p:cNvPr id="3" name="Subtitle 2"/>
          <p:cNvSpPr>
            <a:spLocks noGrp="1"/>
          </p:cNvSpPr>
          <p:nvPr>
            <p:ph type="subTitle" idx="1"/>
          </p:nvPr>
        </p:nvSpPr>
        <p:spPr/>
        <p:txBody>
          <a:bodyPr/>
          <a:lstStyle/>
          <a:p>
            <a:r>
              <a:rPr lang="en-US" dirty="0"/>
              <a:t>Intercity Transit Authority Board</a:t>
            </a:r>
          </a:p>
          <a:p>
            <a:r>
              <a:rPr lang="en-US" dirty="0"/>
              <a:t>June 18, 2025</a:t>
            </a:r>
          </a:p>
        </p:txBody>
      </p:sp>
    </p:spTree>
    <p:extLst>
      <p:ext uri="{BB962C8B-B14F-4D97-AF65-F5344CB8AC3E}">
        <p14:creationId xmlns:p14="http://schemas.microsoft.com/office/powerpoint/2010/main" val="3689700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627F7-7899-CC59-753E-084725A0F652}"/>
              </a:ext>
            </a:extLst>
          </p:cNvPr>
          <p:cNvSpPr>
            <a:spLocks noGrp="1"/>
          </p:cNvSpPr>
          <p:nvPr>
            <p:ph type="title"/>
          </p:nvPr>
        </p:nvSpPr>
        <p:spPr>
          <a:xfrm>
            <a:off x="838200" y="365125"/>
            <a:ext cx="10515600" cy="1026795"/>
          </a:xfrm>
        </p:spPr>
        <p:txBody>
          <a:bodyPr/>
          <a:lstStyle/>
          <a:p>
            <a:r>
              <a:rPr lang="en-US" dirty="0"/>
              <a:t>Termination of Employment </a:t>
            </a:r>
          </a:p>
        </p:txBody>
      </p:sp>
      <p:sp>
        <p:nvSpPr>
          <p:cNvPr id="3" name="Content Placeholder 2">
            <a:extLst>
              <a:ext uri="{FF2B5EF4-FFF2-40B4-BE49-F238E27FC236}">
                <a16:creationId xmlns:a16="http://schemas.microsoft.com/office/drawing/2014/main" id="{8304FB33-3AB3-0546-9C5D-DE2F78FFAB6D}"/>
              </a:ext>
            </a:extLst>
          </p:cNvPr>
          <p:cNvSpPr>
            <a:spLocks noGrp="1"/>
          </p:cNvSpPr>
          <p:nvPr>
            <p:ph idx="1"/>
          </p:nvPr>
        </p:nvSpPr>
        <p:spPr>
          <a:xfrm>
            <a:off x="838200" y="1524000"/>
            <a:ext cx="10515600" cy="4652963"/>
          </a:xfrm>
        </p:spPr>
        <p:txBody>
          <a:bodyPr/>
          <a:lstStyle/>
          <a:p>
            <a:r>
              <a:rPr lang="en-US" dirty="0"/>
              <a:t>Termed Participants with account balances of more than $1,000 but not more than $7,000 does not affirmatively elect a cash distribution or rollover to a specific IRA or eligible retirement plan, the Plan will automatically roll to IRA. </a:t>
            </a:r>
          </a:p>
          <a:p>
            <a:r>
              <a:rPr lang="en-US" dirty="0"/>
              <a:t>Termed participants with account balances of $1,000 or less does not affirmatively elect a cash distribution or rollover to a specific IRA or eligible retirement plan, the Plan will automatically send a check to the participant with 20% Federal income tax withholding taken</a:t>
            </a:r>
          </a:p>
        </p:txBody>
      </p:sp>
    </p:spTree>
    <p:extLst>
      <p:ext uri="{BB962C8B-B14F-4D97-AF65-F5344CB8AC3E}">
        <p14:creationId xmlns:p14="http://schemas.microsoft.com/office/powerpoint/2010/main" val="252919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FD3DC-1A53-59D9-A64D-F777A4881207}"/>
              </a:ext>
            </a:extLst>
          </p:cNvPr>
          <p:cNvSpPr>
            <a:spLocks noGrp="1"/>
          </p:cNvSpPr>
          <p:nvPr>
            <p:ph type="title"/>
          </p:nvPr>
        </p:nvSpPr>
        <p:spPr/>
        <p:txBody>
          <a:bodyPr/>
          <a:lstStyle/>
          <a:p>
            <a:r>
              <a:rPr lang="en-US" dirty="0"/>
              <a:t>Changes </a:t>
            </a:r>
            <a:r>
              <a:rPr lang="en-US" dirty="0" err="1"/>
              <a:t>Con’t</a:t>
            </a:r>
            <a:r>
              <a:rPr lang="en-US" dirty="0"/>
              <a:t> </a:t>
            </a:r>
          </a:p>
        </p:txBody>
      </p:sp>
      <p:sp>
        <p:nvSpPr>
          <p:cNvPr id="3" name="Content Placeholder 2">
            <a:extLst>
              <a:ext uri="{FF2B5EF4-FFF2-40B4-BE49-F238E27FC236}">
                <a16:creationId xmlns:a16="http://schemas.microsoft.com/office/drawing/2014/main" id="{604BE3A2-B290-9C87-9A90-BF6C06CA6727}"/>
              </a:ext>
            </a:extLst>
          </p:cNvPr>
          <p:cNvSpPr>
            <a:spLocks noGrp="1"/>
          </p:cNvSpPr>
          <p:nvPr>
            <p:ph idx="1"/>
          </p:nvPr>
        </p:nvSpPr>
        <p:spPr>
          <a:xfrm>
            <a:off x="838200" y="1496305"/>
            <a:ext cx="10515600" cy="4351338"/>
          </a:xfrm>
        </p:spPr>
        <p:txBody>
          <a:bodyPr/>
          <a:lstStyle/>
          <a:p>
            <a:pPr>
              <a:spcAft>
                <a:spcPts val="600"/>
              </a:spcAft>
            </a:pPr>
            <a:r>
              <a:rPr lang="en-US" dirty="0"/>
              <a:t>Added “Slayer statute” </a:t>
            </a:r>
          </a:p>
          <a:p>
            <a:pPr lvl="1">
              <a:spcAft>
                <a:spcPts val="600"/>
              </a:spcAft>
            </a:pPr>
            <a:r>
              <a:rPr lang="en-US" dirty="0"/>
              <a:t>Beneficiary who is responsible for a Participant’s death, the beneficiary does not receive benefit.</a:t>
            </a:r>
          </a:p>
          <a:p>
            <a:pPr>
              <a:spcAft>
                <a:spcPts val="600"/>
              </a:spcAft>
            </a:pPr>
            <a:r>
              <a:rPr lang="en-US" dirty="0"/>
              <a:t>Added “simultaneous death” language to address treatment of benefit payment when a Participant and beneficiary die at the same time.</a:t>
            </a:r>
          </a:p>
          <a:p>
            <a:pPr>
              <a:spcAft>
                <a:spcPts val="600"/>
              </a:spcAft>
            </a:pPr>
            <a:r>
              <a:rPr lang="en-US" dirty="0"/>
              <a:t>In addition to Disaster Withdrawal, SECURE ACT provides for an enhanced Loan provision ($100K) </a:t>
            </a:r>
          </a:p>
          <a:p>
            <a:pPr>
              <a:spcAft>
                <a:spcPts val="600"/>
              </a:spcAft>
            </a:pPr>
            <a:r>
              <a:rPr lang="en-US" dirty="0"/>
              <a:t>Clarifying Required Minimum Distributions (RMD) </a:t>
            </a:r>
          </a:p>
          <a:p>
            <a:endParaRPr lang="en-US" dirty="0"/>
          </a:p>
        </p:txBody>
      </p:sp>
    </p:spTree>
    <p:extLst>
      <p:ext uri="{BB962C8B-B14F-4D97-AF65-F5344CB8AC3E}">
        <p14:creationId xmlns:p14="http://schemas.microsoft.com/office/powerpoint/2010/main" val="977762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199A6-BB42-5CB0-BAEB-A82D5A53728B}"/>
              </a:ext>
            </a:extLst>
          </p:cNvPr>
          <p:cNvSpPr>
            <a:spLocks noGrp="1"/>
          </p:cNvSpPr>
          <p:nvPr>
            <p:ph type="title"/>
          </p:nvPr>
        </p:nvSpPr>
        <p:spPr/>
        <p:txBody>
          <a:bodyPr/>
          <a:lstStyle/>
          <a:p>
            <a:r>
              <a:rPr lang="en-US" dirty="0"/>
              <a:t>Vanguard Partnership	</a:t>
            </a:r>
          </a:p>
        </p:txBody>
      </p:sp>
      <p:sp>
        <p:nvSpPr>
          <p:cNvPr id="3" name="Content Placeholder 2">
            <a:extLst>
              <a:ext uri="{FF2B5EF4-FFF2-40B4-BE49-F238E27FC236}">
                <a16:creationId xmlns:a16="http://schemas.microsoft.com/office/drawing/2014/main" id="{3E1BEC1C-9973-7A81-0F48-A26858ECF229}"/>
              </a:ext>
            </a:extLst>
          </p:cNvPr>
          <p:cNvSpPr>
            <a:spLocks noGrp="1"/>
          </p:cNvSpPr>
          <p:nvPr>
            <p:ph idx="1"/>
          </p:nvPr>
        </p:nvSpPr>
        <p:spPr>
          <a:xfrm>
            <a:off x="838200" y="1818640"/>
            <a:ext cx="10515600" cy="3921443"/>
          </a:xfrm>
        </p:spPr>
        <p:txBody>
          <a:bodyPr/>
          <a:lstStyle/>
          <a:p>
            <a:r>
              <a:rPr lang="en-US" dirty="0"/>
              <a:t>Plan Provider since 1999</a:t>
            </a:r>
          </a:p>
          <a:p>
            <a:pPr marL="0" indent="0">
              <a:buNone/>
            </a:pPr>
            <a:endParaRPr lang="en-US" sz="1800" dirty="0"/>
          </a:p>
          <a:p>
            <a:r>
              <a:rPr lang="en-US" dirty="0"/>
              <a:t>Will look to expand services </a:t>
            </a:r>
          </a:p>
          <a:p>
            <a:pPr marL="0" indent="0">
              <a:buNone/>
            </a:pPr>
            <a:endParaRPr lang="en-US" sz="1800" dirty="0"/>
          </a:p>
          <a:p>
            <a:r>
              <a:rPr lang="en-US" dirty="0"/>
              <a:t>Will provide oversight for distributions </a:t>
            </a:r>
          </a:p>
          <a:p>
            <a:endParaRPr lang="en-US" dirty="0"/>
          </a:p>
        </p:txBody>
      </p:sp>
    </p:spTree>
    <p:extLst>
      <p:ext uri="{BB962C8B-B14F-4D97-AF65-F5344CB8AC3E}">
        <p14:creationId xmlns:p14="http://schemas.microsoft.com/office/powerpoint/2010/main" val="1418545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D2699-6B70-573C-171E-9FEA8F39A4D6}"/>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a16="http://schemas.microsoft.com/office/drawing/2014/main" id="{EC649C4D-912E-FDC4-667F-F723553D6507}"/>
              </a:ext>
            </a:extLst>
          </p:cNvPr>
          <p:cNvSpPr>
            <a:spLocks noGrp="1"/>
          </p:cNvSpPr>
          <p:nvPr>
            <p:ph idx="1"/>
          </p:nvPr>
        </p:nvSpPr>
        <p:spPr/>
        <p:txBody>
          <a:bodyPr/>
          <a:lstStyle/>
          <a:p>
            <a:r>
              <a:rPr lang="en-US" dirty="0"/>
              <a:t>Revised Plan has been distributed to Pension Committee for final review and oversight</a:t>
            </a:r>
          </a:p>
          <a:p>
            <a:pPr marL="0" indent="0">
              <a:buNone/>
            </a:pPr>
            <a:endParaRPr lang="en-US" dirty="0"/>
          </a:p>
          <a:p>
            <a:r>
              <a:rPr lang="en-US" dirty="0"/>
              <a:t>Final Document will come before the Board on July 2</a:t>
            </a:r>
            <a:r>
              <a:rPr lang="en-US" baseline="30000" dirty="0"/>
              <a:t>nd</a:t>
            </a:r>
            <a:r>
              <a:rPr lang="en-US" dirty="0"/>
              <a:t> for adoption </a:t>
            </a:r>
          </a:p>
        </p:txBody>
      </p:sp>
    </p:spTree>
    <p:extLst>
      <p:ext uri="{BB962C8B-B14F-4D97-AF65-F5344CB8AC3E}">
        <p14:creationId xmlns:p14="http://schemas.microsoft.com/office/powerpoint/2010/main" val="165416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47A6FB-C76D-36ED-F817-D683948A1B98}"/>
              </a:ext>
            </a:extLst>
          </p:cNvPr>
          <p:cNvSpPr txBox="1"/>
          <p:nvPr/>
        </p:nvSpPr>
        <p:spPr>
          <a:xfrm>
            <a:off x="4049698" y="1944210"/>
            <a:ext cx="4463988" cy="1015663"/>
          </a:xfrm>
          <a:prstGeom prst="rect">
            <a:avLst/>
          </a:prstGeom>
          <a:noFill/>
        </p:spPr>
        <p:txBody>
          <a:bodyPr wrap="square" rtlCol="0">
            <a:spAutoFit/>
          </a:bodyPr>
          <a:lstStyle/>
          <a:p>
            <a:r>
              <a:rPr lang="en-US" sz="6000" dirty="0">
                <a:latin typeface="Myriad Pro" panose="020B0503030403020204"/>
              </a:rPr>
              <a:t>Questions?</a:t>
            </a:r>
          </a:p>
        </p:txBody>
      </p:sp>
      <p:sp>
        <p:nvSpPr>
          <p:cNvPr id="3" name="TextBox 2">
            <a:extLst>
              <a:ext uri="{FF2B5EF4-FFF2-40B4-BE49-F238E27FC236}">
                <a16:creationId xmlns:a16="http://schemas.microsoft.com/office/drawing/2014/main" id="{615AD3C4-61F6-2E27-245A-8D494895B38A}"/>
              </a:ext>
            </a:extLst>
          </p:cNvPr>
          <p:cNvSpPr txBox="1"/>
          <p:nvPr/>
        </p:nvSpPr>
        <p:spPr>
          <a:xfrm>
            <a:off x="585927" y="4580878"/>
            <a:ext cx="2956264" cy="1754326"/>
          </a:xfrm>
          <a:prstGeom prst="rect">
            <a:avLst/>
          </a:prstGeom>
          <a:noFill/>
        </p:spPr>
        <p:txBody>
          <a:bodyPr wrap="square" rtlCol="0">
            <a:spAutoFit/>
          </a:bodyPr>
          <a:lstStyle/>
          <a:p>
            <a:pPr marL="0" marR="0">
              <a:spcBef>
                <a:spcPts val="0"/>
              </a:spcBef>
              <a:spcAft>
                <a:spcPts val="0"/>
              </a:spcAft>
            </a:pPr>
            <a:r>
              <a:rPr lang="en-US" sz="1800" b="1" i="1"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Jana Brown </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Chief Financial Officer</a:t>
            </a: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hlinkClick r:id="rId3"/>
              </a:rPr>
              <a:t>jbrown@intercitytransit.com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D:360.705.5816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C:360.710.7970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6115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3C8FE-85F0-7458-4B5C-9C2FDD50617C}"/>
              </a:ext>
            </a:extLst>
          </p:cNvPr>
          <p:cNvSpPr>
            <a:spLocks noGrp="1"/>
          </p:cNvSpPr>
          <p:nvPr>
            <p:ph type="title"/>
          </p:nvPr>
        </p:nvSpPr>
        <p:spPr>
          <a:xfrm>
            <a:off x="838200" y="365125"/>
            <a:ext cx="10515600" cy="1325563"/>
          </a:xfrm>
        </p:spPr>
        <p:txBody>
          <a:bodyPr anchor="ctr">
            <a:normAutofit/>
          </a:bodyPr>
          <a:lstStyle/>
          <a:p>
            <a:r>
              <a:rPr lang="en-US" dirty="0"/>
              <a:t>Need for Update</a:t>
            </a:r>
          </a:p>
        </p:txBody>
      </p:sp>
      <p:sp>
        <p:nvSpPr>
          <p:cNvPr id="3" name="Content Placeholder 2">
            <a:extLst>
              <a:ext uri="{FF2B5EF4-FFF2-40B4-BE49-F238E27FC236}">
                <a16:creationId xmlns:a16="http://schemas.microsoft.com/office/drawing/2014/main" id="{6F2F87A7-C27C-AF7B-151B-D2AF3E913EB8}"/>
              </a:ext>
            </a:extLst>
          </p:cNvPr>
          <p:cNvSpPr>
            <a:spLocks noGrp="1"/>
          </p:cNvSpPr>
          <p:nvPr>
            <p:ph sz="half" idx="1"/>
          </p:nvPr>
        </p:nvSpPr>
        <p:spPr>
          <a:xfrm>
            <a:off x="838199" y="1690688"/>
            <a:ext cx="9848849" cy="4802187"/>
          </a:xfrm>
        </p:spPr>
        <p:txBody>
          <a:bodyPr>
            <a:normAutofit/>
          </a:bodyPr>
          <a:lstStyle/>
          <a:p>
            <a:r>
              <a:rPr lang="en-US" sz="2400" dirty="0"/>
              <a:t>2014 – Last full update to the Plan</a:t>
            </a:r>
          </a:p>
          <a:p>
            <a:r>
              <a:rPr lang="en-US" sz="2400" dirty="0"/>
              <a:t>2014 – Amendment for In-service distribution at 59 ½ </a:t>
            </a:r>
          </a:p>
          <a:p>
            <a:r>
              <a:rPr lang="en-US" sz="2400" dirty="0"/>
              <a:t>2020 – Amendment to allow roll-overs into the participants account</a:t>
            </a:r>
          </a:p>
          <a:p>
            <a:r>
              <a:rPr lang="en-US" sz="2400" dirty="0"/>
              <a:t>2024 – Amendment to allow for ROTH contributions </a:t>
            </a:r>
          </a:p>
          <a:p>
            <a:r>
              <a:rPr lang="en-US" sz="2400" dirty="0"/>
              <a:t>Today </a:t>
            </a:r>
          </a:p>
          <a:p>
            <a:pPr lvl="1"/>
            <a:r>
              <a:rPr lang="en-US" dirty="0"/>
              <a:t>Incorporate federal mandates; SECURE ACT, Disaster Relief and Covid Relief</a:t>
            </a:r>
          </a:p>
          <a:p>
            <a:pPr lvl="1"/>
            <a:r>
              <a:rPr lang="en-US" dirty="0"/>
              <a:t>Change in benefit due to labor contracts</a:t>
            </a:r>
          </a:p>
          <a:p>
            <a:pPr lvl="1"/>
            <a:r>
              <a:rPr lang="en-US" dirty="0"/>
              <a:t>General Clean-up for outdated language </a:t>
            </a:r>
          </a:p>
        </p:txBody>
      </p:sp>
      <p:pic>
        <p:nvPicPr>
          <p:cNvPr id="4" name="Picture 3">
            <a:extLst>
              <a:ext uri="{FF2B5EF4-FFF2-40B4-BE49-F238E27FC236}">
                <a16:creationId xmlns:a16="http://schemas.microsoft.com/office/drawing/2014/main" id="{982B6F55-6FAB-439F-33C5-41F2FA36F6F7}"/>
              </a:ext>
            </a:extLst>
          </p:cNvPr>
          <p:cNvPicPr>
            <a:picLocks noChangeAspect="1"/>
          </p:cNvPicPr>
          <p:nvPr/>
        </p:nvPicPr>
        <p:blipFill>
          <a:blip r:embed="rId3"/>
          <a:srcRect r="6618" b="11916"/>
          <a:stretch>
            <a:fillRect/>
          </a:stretch>
        </p:blipFill>
        <p:spPr>
          <a:xfrm>
            <a:off x="8609216" y="710407"/>
            <a:ext cx="3073513" cy="1600994"/>
          </a:xfrm>
          <a:prstGeom prst="rect">
            <a:avLst/>
          </a:prstGeom>
          <a:noFill/>
        </p:spPr>
      </p:pic>
    </p:spTree>
    <p:extLst>
      <p:ext uri="{BB962C8B-B14F-4D97-AF65-F5344CB8AC3E}">
        <p14:creationId xmlns:p14="http://schemas.microsoft.com/office/powerpoint/2010/main" val="1091209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5D9E0-5C39-DD04-E45C-3BC9D4D64E14}"/>
              </a:ext>
            </a:extLst>
          </p:cNvPr>
          <p:cNvSpPr>
            <a:spLocks noGrp="1"/>
          </p:cNvSpPr>
          <p:nvPr>
            <p:ph type="title"/>
          </p:nvPr>
        </p:nvSpPr>
        <p:spPr/>
        <p:txBody>
          <a:bodyPr/>
          <a:lstStyle/>
          <a:p>
            <a:r>
              <a:rPr lang="en-US" dirty="0"/>
              <a:t>Federal Mandates </a:t>
            </a:r>
          </a:p>
        </p:txBody>
      </p:sp>
      <p:sp>
        <p:nvSpPr>
          <p:cNvPr id="3" name="Content Placeholder 2">
            <a:extLst>
              <a:ext uri="{FF2B5EF4-FFF2-40B4-BE49-F238E27FC236}">
                <a16:creationId xmlns:a16="http://schemas.microsoft.com/office/drawing/2014/main" id="{B0E1CCE0-B877-97A8-1C43-A5B0885D792A}"/>
              </a:ext>
            </a:extLst>
          </p:cNvPr>
          <p:cNvSpPr>
            <a:spLocks noGrp="1"/>
          </p:cNvSpPr>
          <p:nvPr>
            <p:ph idx="1"/>
          </p:nvPr>
        </p:nvSpPr>
        <p:spPr>
          <a:xfrm>
            <a:off x="838200" y="1605280"/>
            <a:ext cx="10515600" cy="4571683"/>
          </a:xfrm>
        </p:spPr>
        <p:txBody>
          <a:bodyPr/>
          <a:lstStyle/>
          <a:p>
            <a:pPr marL="0" indent="0">
              <a:buNone/>
            </a:pPr>
            <a:r>
              <a:rPr lang="en-US" dirty="0"/>
              <a:t>Further Consolidated Appropriations Act of 2019 (FCAA) (which includes the Setting Every Community Up for Retirement Enhancement Act (SECURE Act))</a:t>
            </a:r>
          </a:p>
          <a:p>
            <a:pPr lvl="1"/>
            <a:r>
              <a:rPr lang="en-US" sz="2700" dirty="0"/>
              <a:t>Expanded Retirement Plan Access</a:t>
            </a:r>
          </a:p>
          <a:p>
            <a:pPr lvl="1"/>
            <a:r>
              <a:rPr lang="en-US" sz="2700" dirty="0"/>
              <a:t>Increased Required Minimum Distribution (RMD) Age</a:t>
            </a:r>
          </a:p>
          <a:p>
            <a:pPr lvl="1"/>
            <a:r>
              <a:rPr lang="en-US" sz="2700" dirty="0"/>
              <a:t>Tax Credits for Small Businesses</a:t>
            </a:r>
          </a:p>
          <a:p>
            <a:pPr lvl="1"/>
            <a:r>
              <a:rPr lang="en-US" sz="2700" dirty="0"/>
              <a:t>Multiple Employer Plans (MEPs) </a:t>
            </a:r>
          </a:p>
          <a:p>
            <a:pPr lvl="1"/>
            <a:r>
              <a:rPr lang="en-US" sz="2700" dirty="0"/>
              <a:t>Automatic Enrollment</a:t>
            </a:r>
          </a:p>
          <a:p>
            <a:pPr lvl="1"/>
            <a:r>
              <a:rPr lang="en-US" sz="2700" dirty="0"/>
              <a:t>Lifetime Income Options</a:t>
            </a:r>
          </a:p>
          <a:p>
            <a:endParaRPr lang="en-US" dirty="0"/>
          </a:p>
        </p:txBody>
      </p:sp>
    </p:spTree>
    <p:extLst>
      <p:ext uri="{BB962C8B-B14F-4D97-AF65-F5344CB8AC3E}">
        <p14:creationId xmlns:p14="http://schemas.microsoft.com/office/powerpoint/2010/main" val="189622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11B05-E702-A4A5-6F5F-49B7AD2608B9}"/>
              </a:ext>
            </a:extLst>
          </p:cNvPr>
          <p:cNvSpPr>
            <a:spLocks noGrp="1"/>
          </p:cNvSpPr>
          <p:nvPr>
            <p:ph type="title"/>
          </p:nvPr>
        </p:nvSpPr>
        <p:spPr/>
        <p:txBody>
          <a:bodyPr/>
          <a:lstStyle/>
          <a:p>
            <a:r>
              <a:rPr lang="en-US" dirty="0"/>
              <a:t>Federal Mandates </a:t>
            </a:r>
            <a:r>
              <a:rPr lang="en-US" dirty="0" err="1"/>
              <a:t>Con’t</a:t>
            </a:r>
            <a:r>
              <a:rPr lang="en-US" dirty="0"/>
              <a:t> </a:t>
            </a:r>
          </a:p>
        </p:txBody>
      </p:sp>
      <p:sp>
        <p:nvSpPr>
          <p:cNvPr id="3" name="Content Placeholder 2">
            <a:extLst>
              <a:ext uri="{FF2B5EF4-FFF2-40B4-BE49-F238E27FC236}">
                <a16:creationId xmlns:a16="http://schemas.microsoft.com/office/drawing/2014/main" id="{CC0D85EE-94A5-2D6F-33FC-069808B62168}"/>
              </a:ext>
            </a:extLst>
          </p:cNvPr>
          <p:cNvSpPr>
            <a:spLocks noGrp="1"/>
          </p:cNvSpPr>
          <p:nvPr>
            <p:ph idx="1"/>
          </p:nvPr>
        </p:nvSpPr>
        <p:spPr/>
        <p:txBody>
          <a:bodyPr/>
          <a:lstStyle/>
          <a:p>
            <a:pPr marL="0" indent="0">
              <a:buNone/>
            </a:pPr>
            <a:r>
              <a:rPr lang="en-US" dirty="0"/>
              <a:t>Taxpayer Certainty and Disaster Tax Relief Act of 2019 (Disaster Relief Act) </a:t>
            </a:r>
          </a:p>
          <a:p>
            <a:r>
              <a:rPr lang="en-US" dirty="0"/>
              <a:t>For Individuals and businesses affected by federally declared disasters after Jan 1, 2018. </a:t>
            </a:r>
          </a:p>
          <a:p>
            <a:r>
              <a:rPr lang="en-US" dirty="0"/>
              <a:t>Extended expiring tax provisions </a:t>
            </a:r>
          </a:p>
          <a:p>
            <a:r>
              <a:rPr lang="en-US" dirty="0"/>
              <a:t>Provided disaster-specific tax relief</a:t>
            </a:r>
          </a:p>
        </p:txBody>
      </p:sp>
    </p:spTree>
    <p:extLst>
      <p:ext uri="{BB962C8B-B14F-4D97-AF65-F5344CB8AC3E}">
        <p14:creationId xmlns:p14="http://schemas.microsoft.com/office/powerpoint/2010/main" val="284290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65892-B77F-2474-82F1-34B24DE630B8}"/>
              </a:ext>
            </a:extLst>
          </p:cNvPr>
          <p:cNvSpPr>
            <a:spLocks noGrp="1"/>
          </p:cNvSpPr>
          <p:nvPr>
            <p:ph type="title"/>
          </p:nvPr>
        </p:nvSpPr>
        <p:spPr/>
        <p:txBody>
          <a:bodyPr/>
          <a:lstStyle/>
          <a:p>
            <a:r>
              <a:rPr lang="en-US" dirty="0"/>
              <a:t>Federal Mandates </a:t>
            </a:r>
            <a:r>
              <a:rPr lang="en-US" dirty="0" err="1"/>
              <a:t>Con’t</a:t>
            </a:r>
            <a:r>
              <a:rPr lang="en-US" dirty="0"/>
              <a:t> </a:t>
            </a:r>
          </a:p>
        </p:txBody>
      </p:sp>
      <p:sp>
        <p:nvSpPr>
          <p:cNvPr id="3" name="Content Placeholder 2">
            <a:extLst>
              <a:ext uri="{FF2B5EF4-FFF2-40B4-BE49-F238E27FC236}">
                <a16:creationId xmlns:a16="http://schemas.microsoft.com/office/drawing/2014/main" id="{48FB13D6-4759-46E5-5A43-D5AC0775A3EE}"/>
              </a:ext>
            </a:extLst>
          </p:cNvPr>
          <p:cNvSpPr>
            <a:spLocks noGrp="1"/>
          </p:cNvSpPr>
          <p:nvPr>
            <p:ph idx="1"/>
          </p:nvPr>
        </p:nvSpPr>
        <p:spPr>
          <a:xfrm>
            <a:off x="838200" y="1690688"/>
            <a:ext cx="10515600" cy="4351338"/>
          </a:xfrm>
        </p:spPr>
        <p:txBody>
          <a:bodyPr/>
          <a:lstStyle/>
          <a:p>
            <a:pPr marL="0" indent="0">
              <a:buNone/>
            </a:pPr>
            <a:r>
              <a:rPr lang="en-US" dirty="0"/>
              <a:t>Coronavirus Aid, Relief, and Economic Security Act (CARES), and the Consolidated Appropriations Act of 2021</a:t>
            </a:r>
          </a:p>
          <a:p>
            <a:pPr lvl="1"/>
            <a:r>
              <a:rPr lang="en-US" sz="2800" dirty="0"/>
              <a:t>Allow participants to take distributions with/out penalty</a:t>
            </a:r>
          </a:p>
          <a:p>
            <a:pPr lvl="1"/>
            <a:r>
              <a:rPr lang="en-US" sz="2800" dirty="0"/>
              <a:t>Increased loan limits</a:t>
            </a:r>
          </a:p>
          <a:p>
            <a:pPr lvl="1"/>
            <a:r>
              <a:rPr lang="en-US" sz="2800" dirty="0"/>
              <a:t>Extended repayment period  </a:t>
            </a:r>
          </a:p>
        </p:txBody>
      </p:sp>
    </p:spTree>
    <p:extLst>
      <p:ext uri="{BB962C8B-B14F-4D97-AF65-F5344CB8AC3E}">
        <p14:creationId xmlns:p14="http://schemas.microsoft.com/office/powerpoint/2010/main" val="784811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6A714-A17D-F32C-D7C3-B8745A98EE49}"/>
              </a:ext>
            </a:extLst>
          </p:cNvPr>
          <p:cNvSpPr>
            <a:spLocks noGrp="1"/>
          </p:cNvSpPr>
          <p:nvPr>
            <p:ph type="title"/>
          </p:nvPr>
        </p:nvSpPr>
        <p:spPr/>
        <p:txBody>
          <a:bodyPr/>
          <a:lstStyle/>
          <a:p>
            <a:r>
              <a:rPr lang="en-US" dirty="0"/>
              <a:t>Federal Mandates </a:t>
            </a:r>
            <a:r>
              <a:rPr lang="en-US" dirty="0" err="1"/>
              <a:t>Con’t</a:t>
            </a:r>
            <a:r>
              <a:rPr lang="en-US" dirty="0"/>
              <a:t> </a:t>
            </a:r>
          </a:p>
        </p:txBody>
      </p:sp>
      <p:sp>
        <p:nvSpPr>
          <p:cNvPr id="3" name="Content Placeholder 2">
            <a:extLst>
              <a:ext uri="{FF2B5EF4-FFF2-40B4-BE49-F238E27FC236}">
                <a16:creationId xmlns:a16="http://schemas.microsoft.com/office/drawing/2014/main" id="{6795FECA-96C3-E307-9330-1925C74E000A}"/>
              </a:ext>
            </a:extLst>
          </p:cNvPr>
          <p:cNvSpPr>
            <a:spLocks noGrp="1"/>
          </p:cNvSpPr>
          <p:nvPr>
            <p:ph idx="1"/>
          </p:nvPr>
        </p:nvSpPr>
        <p:spPr>
          <a:xfrm>
            <a:off x="838200" y="1544320"/>
            <a:ext cx="10515600" cy="4632643"/>
          </a:xfrm>
        </p:spPr>
        <p:txBody>
          <a:bodyPr>
            <a:normAutofit/>
          </a:bodyPr>
          <a:lstStyle/>
          <a:p>
            <a:pPr marL="0" indent="0">
              <a:buNone/>
            </a:pPr>
            <a:r>
              <a:rPr lang="en-US" sz="3200" dirty="0"/>
              <a:t>SECURE 2.0 Act of 2022</a:t>
            </a:r>
          </a:p>
          <a:p>
            <a:pPr lvl="1"/>
            <a:r>
              <a:rPr lang="en-US" sz="3000" dirty="0"/>
              <a:t>Automatic Enrollment</a:t>
            </a:r>
          </a:p>
          <a:p>
            <a:pPr lvl="1"/>
            <a:r>
              <a:rPr lang="en-US" sz="3000" dirty="0"/>
              <a:t>Increased Catch-up Contributions</a:t>
            </a:r>
          </a:p>
          <a:p>
            <a:pPr lvl="1"/>
            <a:r>
              <a:rPr lang="en-US" sz="3000" dirty="0"/>
              <a:t>Higher Required Minimum Distribution (RMD) Age</a:t>
            </a:r>
          </a:p>
          <a:p>
            <a:pPr lvl="1"/>
            <a:r>
              <a:rPr lang="en-US" sz="3000" dirty="0"/>
              <a:t>Student Loan Matching</a:t>
            </a:r>
          </a:p>
          <a:p>
            <a:pPr lvl="1"/>
            <a:r>
              <a:rPr lang="en-US" sz="3000" dirty="0"/>
              <a:t>Early Withdrawal Exceptions </a:t>
            </a:r>
          </a:p>
          <a:p>
            <a:pPr lvl="1"/>
            <a:r>
              <a:rPr lang="en-US" sz="3000" dirty="0"/>
              <a:t>Long-Term Part-time Employee Eligibility </a:t>
            </a:r>
          </a:p>
          <a:p>
            <a:pPr lvl="1"/>
            <a:r>
              <a:rPr lang="en-US" sz="3000" dirty="0"/>
              <a:t>Roth Contributions </a:t>
            </a:r>
          </a:p>
        </p:txBody>
      </p:sp>
    </p:spTree>
    <p:extLst>
      <p:ext uri="{BB962C8B-B14F-4D97-AF65-F5344CB8AC3E}">
        <p14:creationId xmlns:p14="http://schemas.microsoft.com/office/powerpoint/2010/main" val="684352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6C1E1-5C37-708E-04D3-B57F3178B70D}"/>
              </a:ext>
            </a:extLst>
          </p:cNvPr>
          <p:cNvSpPr>
            <a:spLocks noGrp="1"/>
          </p:cNvSpPr>
          <p:nvPr>
            <p:ph type="title"/>
          </p:nvPr>
        </p:nvSpPr>
        <p:spPr/>
        <p:txBody>
          <a:bodyPr/>
          <a:lstStyle/>
          <a:p>
            <a:r>
              <a:rPr lang="en-US" dirty="0"/>
              <a:t>Summary of Changes</a:t>
            </a:r>
          </a:p>
        </p:txBody>
      </p:sp>
      <p:sp>
        <p:nvSpPr>
          <p:cNvPr id="3" name="Content Placeholder 2">
            <a:extLst>
              <a:ext uri="{FF2B5EF4-FFF2-40B4-BE49-F238E27FC236}">
                <a16:creationId xmlns:a16="http://schemas.microsoft.com/office/drawing/2014/main" id="{A8F44221-C553-69FC-AF61-5AC796BBEBF2}"/>
              </a:ext>
            </a:extLst>
          </p:cNvPr>
          <p:cNvSpPr>
            <a:spLocks noGrp="1"/>
          </p:cNvSpPr>
          <p:nvPr>
            <p:ph idx="1"/>
          </p:nvPr>
        </p:nvSpPr>
        <p:spPr>
          <a:xfrm>
            <a:off x="838200" y="1473933"/>
            <a:ext cx="10515600" cy="4351338"/>
          </a:xfrm>
        </p:spPr>
        <p:txBody>
          <a:bodyPr/>
          <a:lstStyle/>
          <a:p>
            <a:pPr>
              <a:spcAft>
                <a:spcPts val="600"/>
              </a:spcAft>
            </a:pPr>
            <a:r>
              <a:rPr lang="en-US" dirty="0"/>
              <a:t>Effective Date of June 1</a:t>
            </a:r>
            <a:r>
              <a:rPr lang="en-US" baseline="30000" dirty="0"/>
              <a:t>st</a:t>
            </a:r>
            <a:r>
              <a:rPr lang="en-US" dirty="0"/>
              <a:t> to allow for ATU contract Changes</a:t>
            </a:r>
          </a:p>
          <a:p>
            <a:pPr>
              <a:spcAft>
                <a:spcPts val="600"/>
              </a:spcAft>
            </a:pPr>
            <a:r>
              <a:rPr lang="en-US" dirty="0"/>
              <a:t>Compensation Definition </a:t>
            </a:r>
          </a:p>
          <a:p>
            <a:pPr>
              <a:spcAft>
                <a:spcPts val="600"/>
              </a:spcAft>
            </a:pPr>
            <a:r>
              <a:rPr lang="en-US" dirty="0"/>
              <a:t>Allow for part-time and temporary employees to participate and implement matching after 1 year of employment</a:t>
            </a:r>
          </a:p>
          <a:p>
            <a:pPr>
              <a:spcAft>
                <a:spcPts val="600"/>
              </a:spcAft>
            </a:pPr>
            <a:r>
              <a:rPr lang="en-US" dirty="0"/>
              <a:t>Removed Non-Applicable items</a:t>
            </a:r>
          </a:p>
          <a:p>
            <a:pPr lvl="1"/>
            <a:r>
              <a:rPr lang="en-US" dirty="0"/>
              <a:t>Hours of Service (instead using “elapse time’)</a:t>
            </a:r>
          </a:p>
          <a:p>
            <a:pPr lvl="1"/>
            <a:r>
              <a:rPr lang="en-US" dirty="0"/>
              <a:t>Break in Service</a:t>
            </a:r>
          </a:p>
          <a:p>
            <a:pPr lvl="1"/>
            <a:r>
              <a:rPr lang="en-US" dirty="0"/>
              <a:t>Distinction between those who participate in Medicare and those who don’t </a:t>
            </a:r>
          </a:p>
          <a:p>
            <a:endParaRPr lang="en-US" dirty="0"/>
          </a:p>
        </p:txBody>
      </p:sp>
    </p:spTree>
    <p:extLst>
      <p:ext uri="{BB962C8B-B14F-4D97-AF65-F5344CB8AC3E}">
        <p14:creationId xmlns:p14="http://schemas.microsoft.com/office/powerpoint/2010/main" val="1857447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C45-4DB2-E1EF-367E-3F31107A76B9}"/>
              </a:ext>
            </a:extLst>
          </p:cNvPr>
          <p:cNvSpPr>
            <a:spLocks noGrp="1"/>
          </p:cNvSpPr>
          <p:nvPr>
            <p:ph type="title"/>
          </p:nvPr>
        </p:nvSpPr>
        <p:spPr/>
        <p:txBody>
          <a:bodyPr/>
          <a:lstStyle/>
          <a:p>
            <a:r>
              <a:rPr lang="en-US" dirty="0"/>
              <a:t>Changes </a:t>
            </a:r>
            <a:r>
              <a:rPr lang="en-US" dirty="0" err="1"/>
              <a:t>Con’t</a:t>
            </a:r>
            <a:r>
              <a:rPr lang="en-US" dirty="0"/>
              <a:t> </a:t>
            </a:r>
          </a:p>
        </p:txBody>
      </p:sp>
      <p:sp>
        <p:nvSpPr>
          <p:cNvPr id="3" name="Content Placeholder 2">
            <a:extLst>
              <a:ext uri="{FF2B5EF4-FFF2-40B4-BE49-F238E27FC236}">
                <a16:creationId xmlns:a16="http://schemas.microsoft.com/office/drawing/2014/main" id="{D0E26F40-711A-8B98-843A-3ACE9EE2D450}"/>
              </a:ext>
            </a:extLst>
          </p:cNvPr>
          <p:cNvSpPr>
            <a:spLocks noGrp="1"/>
          </p:cNvSpPr>
          <p:nvPr>
            <p:ph idx="1"/>
          </p:nvPr>
        </p:nvSpPr>
        <p:spPr>
          <a:xfrm>
            <a:off x="838200" y="1867828"/>
            <a:ext cx="10515600" cy="3506030"/>
          </a:xfrm>
        </p:spPr>
        <p:txBody>
          <a:bodyPr/>
          <a:lstStyle/>
          <a:p>
            <a:pPr>
              <a:spcAft>
                <a:spcPts val="600"/>
              </a:spcAft>
            </a:pPr>
            <a:r>
              <a:rPr lang="en-US" dirty="0"/>
              <a:t>Ability to provide employer incentives if desired. </a:t>
            </a:r>
          </a:p>
          <a:p>
            <a:pPr>
              <a:spcAft>
                <a:spcPts val="600"/>
              </a:spcAft>
            </a:pPr>
            <a:r>
              <a:rPr lang="en-US" dirty="0"/>
              <a:t>Better defined participation procedures</a:t>
            </a:r>
          </a:p>
          <a:p>
            <a:pPr>
              <a:spcAft>
                <a:spcPts val="600"/>
              </a:spcAft>
            </a:pPr>
            <a:r>
              <a:rPr lang="en-US" dirty="0"/>
              <a:t>Cleaned-up section regarding ROTH as it is now actively available</a:t>
            </a:r>
          </a:p>
          <a:p>
            <a:pPr>
              <a:spcAft>
                <a:spcPts val="600"/>
              </a:spcAft>
            </a:pPr>
            <a:r>
              <a:rPr lang="en-US" dirty="0"/>
              <a:t>Deleted required minimum contributions </a:t>
            </a:r>
          </a:p>
          <a:p>
            <a:pPr>
              <a:spcAft>
                <a:spcPts val="600"/>
              </a:spcAft>
            </a:pPr>
            <a:r>
              <a:rPr lang="en-US" dirty="0"/>
              <a:t>Added “Super Catch-up” Provision </a:t>
            </a:r>
          </a:p>
        </p:txBody>
      </p:sp>
    </p:spTree>
    <p:extLst>
      <p:ext uri="{BB962C8B-B14F-4D97-AF65-F5344CB8AC3E}">
        <p14:creationId xmlns:p14="http://schemas.microsoft.com/office/powerpoint/2010/main" val="968368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E7D7-6E68-B776-9BFC-BF52BB9D39A2}"/>
              </a:ext>
            </a:extLst>
          </p:cNvPr>
          <p:cNvSpPr>
            <a:spLocks noGrp="1"/>
          </p:cNvSpPr>
          <p:nvPr>
            <p:ph type="title"/>
          </p:nvPr>
        </p:nvSpPr>
        <p:spPr/>
        <p:txBody>
          <a:bodyPr/>
          <a:lstStyle/>
          <a:p>
            <a:r>
              <a:rPr lang="en-US" dirty="0"/>
              <a:t>Changes </a:t>
            </a:r>
            <a:r>
              <a:rPr lang="en-US" dirty="0" err="1"/>
              <a:t>Con’t</a:t>
            </a:r>
            <a:r>
              <a:rPr lang="en-US" dirty="0"/>
              <a:t> </a:t>
            </a:r>
          </a:p>
        </p:txBody>
      </p:sp>
      <p:sp>
        <p:nvSpPr>
          <p:cNvPr id="3" name="Content Placeholder 2">
            <a:extLst>
              <a:ext uri="{FF2B5EF4-FFF2-40B4-BE49-F238E27FC236}">
                <a16:creationId xmlns:a16="http://schemas.microsoft.com/office/drawing/2014/main" id="{875917B3-BDEC-CE13-5266-68C50D0B49C4}"/>
              </a:ext>
            </a:extLst>
          </p:cNvPr>
          <p:cNvSpPr>
            <a:spLocks noGrp="1"/>
          </p:cNvSpPr>
          <p:nvPr>
            <p:ph idx="1"/>
          </p:nvPr>
        </p:nvSpPr>
        <p:spPr>
          <a:xfrm>
            <a:off x="838200" y="1544271"/>
            <a:ext cx="10515600" cy="4351338"/>
          </a:xfrm>
        </p:spPr>
        <p:txBody>
          <a:bodyPr>
            <a:noAutofit/>
          </a:bodyPr>
          <a:lstStyle/>
          <a:p>
            <a:r>
              <a:rPr lang="en-US" sz="2700" dirty="0"/>
              <a:t>Added the ability to have different Employer Matching for different pay groups.  (Exhibit 1) </a:t>
            </a:r>
          </a:p>
          <a:p>
            <a:r>
              <a:rPr lang="en-US" sz="2700" dirty="0"/>
              <a:t>Allow matching to follow plan choice (401(k) or 457s)</a:t>
            </a:r>
          </a:p>
          <a:p>
            <a:r>
              <a:rPr lang="en-US" sz="2700" dirty="0"/>
              <a:t>Added In-service withdrawals previously now allowed</a:t>
            </a:r>
          </a:p>
          <a:p>
            <a:pPr lvl="1">
              <a:spcAft>
                <a:spcPts val="800"/>
              </a:spcAft>
            </a:pPr>
            <a:r>
              <a:rPr lang="en-US" dirty="0"/>
              <a:t>Qualified Birth or Adoption </a:t>
            </a:r>
          </a:p>
          <a:p>
            <a:pPr lvl="1">
              <a:spcAft>
                <a:spcPts val="800"/>
              </a:spcAft>
            </a:pPr>
            <a:r>
              <a:rPr lang="en-US" dirty="0"/>
              <a:t>Declared Disaster</a:t>
            </a:r>
          </a:p>
          <a:p>
            <a:pPr lvl="1">
              <a:spcAft>
                <a:spcPts val="800"/>
              </a:spcAft>
            </a:pPr>
            <a:r>
              <a:rPr lang="en-US" dirty="0"/>
              <a:t>Emergency $1,000 Personal Expense</a:t>
            </a:r>
          </a:p>
          <a:p>
            <a:pPr lvl="1">
              <a:spcAft>
                <a:spcPts val="800"/>
              </a:spcAft>
            </a:pPr>
            <a:r>
              <a:rPr lang="en-US" dirty="0"/>
              <a:t>Domestic Abuse Victim</a:t>
            </a:r>
          </a:p>
          <a:p>
            <a:pPr lvl="1">
              <a:spcAft>
                <a:spcPts val="800"/>
              </a:spcAft>
            </a:pPr>
            <a:r>
              <a:rPr lang="en-US" dirty="0"/>
              <a:t>Terminally Ill </a:t>
            </a:r>
          </a:p>
        </p:txBody>
      </p:sp>
    </p:spTree>
    <p:extLst>
      <p:ext uri="{BB962C8B-B14F-4D97-AF65-F5344CB8AC3E}">
        <p14:creationId xmlns:p14="http://schemas.microsoft.com/office/powerpoint/2010/main" val="1304036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3 Draft Budget presentation" id="{1BE7E87B-6C72-462D-8AE8-DEAC6EE7AC0E}" vid="{65D7BAE9-7935-407E-8A54-6ABD9D3604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f316f08-522e-4c76-b41c-f4424c5dc53c}" enabled="1" method="Standard" siteId="{c9876d4c-327a-42cb-af59-465e18ce33cf}" contentBits="0" removed="0"/>
</clbl:labelList>
</file>

<file path=docProps/app.xml><?xml version="1.0" encoding="utf-8"?>
<Properties xmlns="http://schemas.openxmlformats.org/officeDocument/2006/extended-properties" xmlns:vt="http://schemas.openxmlformats.org/officeDocument/2006/docPropsVTypes">
  <Template>2023 Draft Budget presentation</Template>
  <TotalTime>3137</TotalTime>
  <Words>725</Words>
  <Application>Microsoft Office PowerPoint</Application>
  <PresentationFormat>Widescreen</PresentationFormat>
  <Paragraphs>104</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Myriad Pro</vt:lpstr>
      <vt:lpstr>Office Theme</vt:lpstr>
      <vt:lpstr>Employees’ 401(K) Retirement Plan and Trust Update</vt:lpstr>
      <vt:lpstr>Need for Update</vt:lpstr>
      <vt:lpstr>Federal Mandates </vt:lpstr>
      <vt:lpstr>Federal Mandates Con’t </vt:lpstr>
      <vt:lpstr>Federal Mandates Con’t </vt:lpstr>
      <vt:lpstr>Federal Mandates Con’t </vt:lpstr>
      <vt:lpstr>Summary of Changes</vt:lpstr>
      <vt:lpstr>Changes Con’t </vt:lpstr>
      <vt:lpstr>Changes Con’t </vt:lpstr>
      <vt:lpstr>Termination of Employment </vt:lpstr>
      <vt:lpstr>Changes Con’t </vt:lpstr>
      <vt:lpstr>Vanguard Partnership </vt:lpstr>
      <vt:lpstr>Next Steps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Draft Budget</dc:title>
  <dc:creator>Jana Brown</dc:creator>
  <cp:lastModifiedBy>Jana Brown</cp:lastModifiedBy>
  <cp:revision>27</cp:revision>
  <cp:lastPrinted>2025-06-18T19:49:10Z</cp:lastPrinted>
  <dcterms:created xsi:type="dcterms:W3CDTF">2022-09-29T23:22:58Z</dcterms:created>
  <dcterms:modified xsi:type="dcterms:W3CDTF">2025-06-18T20:33:14Z</dcterms:modified>
</cp:coreProperties>
</file>