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0" r:id="rId5"/>
    <p:sldId id="267" r:id="rId6"/>
    <p:sldId id="266" r:id="rId7"/>
    <p:sldId id="261" r:id="rId8"/>
    <p:sldId id="268"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BCBD3F4-4C7B-4EE6-A35C-4B42490F5175}">
          <p14:sldIdLst>
            <p14:sldId id="256"/>
            <p14:sldId id="257"/>
            <p14:sldId id="258"/>
            <p14:sldId id="260"/>
            <p14:sldId id="267"/>
            <p14:sldId id="266"/>
            <p14:sldId id="261"/>
            <p14:sldId id="268"/>
            <p14:sldId id="26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76123" autoAdjust="0"/>
  </p:normalViewPr>
  <p:slideViewPr>
    <p:cSldViewPr snapToGrid="0">
      <p:cViewPr varScale="1">
        <p:scale>
          <a:sx n="90" d="100"/>
          <a:sy n="90" d="100"/>
        </p:scale>
        <p:origin x="1632" y="58"/>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1591F4-FBB7-4440-8DB8-1249A77500C6}" type="datetimeFigureOut">
              <a:rPr lang="en-US" smtClean="0"/>
              <a:t>6/17/2025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69A58B-7FBA-4DE6-B8CF-15DCB27CF0C4}" type="slidenum">
              <a:rPr lang="en-US" smtClean="0"/>
              <a:t>‹#›</a:t>
            </a:fld>
            <a:endParaRPr lang="en-US"/>
          </a:p>
        </p:txBody>
      </p:sp>
    </p:spTree>
    <p:extLst>
      <p:ext uri="{BB962C8B-B14F-4D97-AF65-F5344CB8AC3E}">
        <p14:creationId xmlns:p14="http://schemas.microsoft.com/office/powerpoint/2010/main" val="148647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Introduce self</a:t>
            </a:r>
          </a:p>
        </p:txBody>
      </p:sp>
      <p:sp>
        <p:nvSpPr>
          <p:cNvPr id="4" name="Slide Number Placeholder 3"/>
          <p:cNvSpPr>
            <a:spLocks noGrp="1"/>
          </p:cNvSpPr>
          <p:nvPr>
            <p:ph type="sldNum" sz="quarter" idx="5"/>
          </p:nvPr>
        </p:nvSpPr>
        <p:spPr/>
        <p:txBody>
          <a:bodyPr/>
          <a:lstStyle/>
          <a:p>
            <a:fld id="{4469A58B-7FBA-4DE6-B8CF-15DCB27CF0C4}" type="slidenum">
              <a:rPr lang="en-US" smtClean="0"/>
              <a:t>1</a:t>
            </a:fld>
            <a:endParaRPr lang="en-US"/>
          </a:p>
        </p:txBody>
      </p:sp>
    </p:spTree>
    <p:extLst>
      <p:ext uri="{BB962C8B-B14F-4D97-AF65-F5344CB8AC3E}">
        <p14:creationId xmlns:p14="http://schemas.microsoft.com/office/powerpoint/2010/main" val="2825575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Resources Available to provide our community’s transformational services. </a:t>
            </a:r>
          </a:p>
          <a:p>
            <a:pPr marL="0" marR="0">
              <a:lnSpc>
                <a:spcPct val="107000"/>
              </a:lnSpc>
              <a:spcBef>
                <a:spcPts val="0"/>
              </a:spcBef>
              <a:spcAft>
                <a:spcPts val="800"/>
              </a:spcAft>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Beginning Balance came in 6.7 M more than anticipated</a:t>
            </a:r>
          </a:p>
          <a:p>
            <a:pPr marL="0" marR="0">
              <a:lnSpc>
                <a:spcPct val="107000"/>
              </a:lnSpc>
              <a:spcBef>
                <a:spcPts val="0"/>
              </a:spcBef>
              <a:spcAft>
                <a:spcPts val="800"/>
              </a:spcAft>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The bulk of “other revenues” is interest income we earn on our reserves.    As of 5/31 we have earned 3.2 M, over 60% of what was budgeted. </a:t>
            </a:r>
          </a:p>
          <a:p>
            <a:pPr marL="0" marR="0">
              <a:lnSpc>
                <a:spcPct val="107000"/>
              </a:lnSpc>
              <a:spcBef>
                <a:spcPts val="0"/>
              </a:spcBef>
              <a:spcAft>
                <a:spcPts val="800"/>
              </a:spcAft>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The remaining other revenues are credit card rebates, insurance recoveries, and shared funding for our Centennial Amtrak station. </a:t>
            </a:r>
          </a:p>
          <a:p>
            <a:pPr marL="0" marR="0">
              <a:lnSpc>
                <a:spcPct val="107000"/>
              </a:lnSpc>
              <a:spcBef>
                <a:spcPts val="0"/>
              </a:spcBef>
              <a:spcAft>
                <a:spcPts val="800"/>
              </a:spcAft>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Other Agency Revenues represents Sales Tax and Grants.   Sales tax numbers are flat, however we are right on target with what was conservatively budgeted.   Grants come in behind due to timing </a:t>
            </a:r>
          </a:p>
          <a:p>
            <a:pPr marL="0" marR="0">
              <a:lnSpc>
                <a:spcPct val="107000"/>
              </a:lnSpc>
              <a:spcBef>
                <a:spcPts val="0"/>
              </a:spcBef>
              <a:spcAft>
                <a:spcPts val="800"/>
              </a:spcAft>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469A58B-7FBA-4DE6-B8CF-15DCB27CF0C4}" type="slidenum">
              <a:rPr lang="en-US" smtClean="0"/>
              <a:t>2</a:t>
            </a:fld>
            <a:endParaRPr lang="en-US"/>
          </a:p>
        </p:txBody>
      </p:sp>
    </p:spTree>
    <p:extLst>
      <p:ext uri="{BB962C8B-B14F-4D97-AF65-F5344CB8AC3E}">
        <p14:creationId xmlns:p14="http://schemas.microsoft.com/office/powerpoint/2010/main" val="85459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488808"/>
          </a:xfrm>
        </p:spPr>
        <p:txBody>
          <a:bodyPr/>
          <a:lstStyle/>
          <a:p>
            <a:endParaRPr lang="en-US" sz="1800" dirty="0"/>
          </a:p>
          <a:p>
            <a:r>
              <a:rPr lang="en-US" sz="1800" dirty="0"/>
              <a:t>We are 42% through the fiscal year and expenditures are low </a:t>
            </a:r>
          </a:p>
          <a:p>
            <a:endParaRPr lang="en-US" sz="1800" dirty="0"/>
          </a:p>
          <a:p>
            <a:r>
              <a:rPr lang="en-US" sz="1800" dirty="0"/>
              <a:t>Capital </a:t>
            </a:r>
          </a:p>
          <a:p>
            <a:r>
              <a:rPr lang="en-US" sz="1800" dirty="0"/>
              <a:t>Administrative Services is the software </a:t>
            </a:r>
          </a:p>
          <a:p>
            <a:r>
              <a:rPr lang="en-US" sz="1800" dirty="0"/>
              <a:t>Development has some projects budgeted but most likely won’t be spent due to funding</a:t>
            </a:r>
          </a:p>
          <a:p>
            <a:r>
              <a:rPr lang="en-US" sz="1800" dirty="0"/>
              <a:t>Maintenance &amp; Facilities provides budget capacity for ordering, however dollars spent will be delayed 12 to 18 months.  </a:t>
            </a:r>
          </a:p>
          <a:p>
            <a:endParaRPr lang="en-US" sz="1800" dirty="0"/>
          </a:p>
          <a:p>
            <a:r>
              <a:rPr lang="en-US" sz="1800" dirty="0"/>
              <a:t>Point out the budgeted ending balance is set to 221,445,381 and we come back to this </a:t>
            </a:r>
          </a:p>
        </p:txBody>
      </p:sp>
      <p:sp>
        <p:nvSpPr>
          <p:cNvPr id="4" name="Slide Number Placeholder 3"/>
          <p:cNvSpPr>
            <a:spLocks noGrp="1"/>
          </p:cNvSpPr>
          <p:nvPr>
            <p:ph type="sldNum" sz="quarter" idx="5"/>
          </p:nvPr>
        </p:nvSpPr>
        <p:spPr/>
        <p:txBody>
          <a:bodyPr/>
          <a:lstStyle/>
          <a:p>
            <a:fld id="{4469A58B-7FBA-4DE6-B8CF-15DCB27CF0C4}" type="slidenum">
              <a:rPr lang="en-US" smtClean="0"/>
              <a:t>3</a:t>
            </a:fld>
            <a:endParaRPr lang="en-US"/>
          </a:p>
        </p:txBody>
      </p:sp>
    </p:spTree>
    <p:extLst>
      <p:ext uri="{BB962C8B-B14F-4D97-AF65-F5344CB8AC3E}">
        <p14:creationId xmlns:p14="http://schemas.microsoft.com/office/powerpoint/2010/main" val="430443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692966" cy="4523113"/>
          </a:xfrm>
        </p:spPr>
        <p:txBody>
          <a:bodyPr/>
          <a:lstStyle/>
          <a:p>
            <a:endParaRPr lang="en-US" sz="1600" dirty="0"/>
          </a:p>
          <a:p>
            <a:r>
              <a:rPr lang="en-US" sz="1600" dirty="0"/>
              <a:t>Employment issues - $50 K </a:t>
            </a:r>
          </a:p>
          <a:p>
            <a:r>
              <a:rPr lang="en-US" sz="1600" dirty="0"/>
              <a:t>FTA orders  - $25 K </a:t>
            </a:r>
          </a:p>
        </p:txBody>
      </p:sp>
      <p:sp>
        <p:nvSpPr>
          <p:cNvPr id="4" name="Slide Number Placeholder 3"/>
          <p:cNvSpPr>
            <a:spLocks noGrp="1"/>
          </p:cNvSpPr>
          <p:nvPr>
            <p:ph type="sldNum" sz="quarter" idx="5"/>
          </p:nvPr>
        </p:nvSpPr>
        <p:spPr/>
        <p:txBody>
          <a:bodyPr/>
          <a:lstStyle/>
          <a:p>
            <a:fld id="{4469A58B-7FBA-4DE6-B8CF-15DCB27CF0C4}" type="slidenum">
              <a:rPr lang="en-US" smtClean="0"/>
              <a:t>4</a:t>
            </a:fld>
            <a:endParaRPr lang="en-US"/>
          </a:p>
        </p:txBody>
      </p:sp>
    </p:spTree>
    <p:extLst>
      <p:ext uri="{BB962C8B-B14F-4D97-AF65-F5344CB8AC3E}">
        <p14:creationId xmlns:p14="http://schemas.microsoft.com/office/powerpoint/2010/main" val="2321579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Contract  $3.7 M</a:t>
            </a:r>
          </a:p>
          <a:p>
            <a:endParaRPr lang="en-US" dirty="0"/>
          </a:p>
          <a:p>
            <a:r>
              <a:rPr lang="en-US" dirty="0"/>
              <a:t>Staffing  $ 3.1 M </a:t>
            </a:r>
          </a:p>
          <a:p>
            <a:endParaRPr lang="en-US" dirty="0"/>
          </a:p>
          <a:p>
            <a:r>
              <a:rPr lang="en-US" dirty="0"/>
              <a:t>Matching and WB  - 668 K </a:t>
            </a:r>
          </a:p>
          <a:p>
            <a:endParaRPr lang="en-US" dirty="0"/>
          </a:p>
          <a:p>
            <a:r>
              <a:rPr lang="en-US" dirty="0"/>
              <a:t>Actual reconciliation staffing changes – (310 K ) savings </a:t>
            </a:r>
          </a:p>
          <a:p>
            <a:endParaRPr lang="en-US" dirty="0"/>
          </a:p>
          <a:p>
            <a:r>
              <a:rPr lang="en-US" dirty="0"/>
              <a:t>Utilize contingency  - (500K) savings </a:t>
            </a:r>
          </a:p>
          <a:p>
            <a:endParaRPr lang="en-US" dirty="0"/>
          </a:p>
          <a:p>
            <a:endParaRPr lang="en-US" dirty="0"/>
          </a:p>
        </p:txBody>
      </p:sp>
      <p:sp>
        <p:nvSpPr>
          <p:cNvPr id="4" name="Slide Number Placeholder 3"/>
          <p:cNvSpPr>
            <a:spLocks noGrp="1"/>
          </p:cNvSpPr>
          <p:nvPr>
            <p:ph type="sldNum" sz="quarter" idx="5"/>
          </p:nvPr>
        </p:nvSpPr>
        <p:spPr/>
        <p:txBody>
          <a:bodyPr/>
          <a:lstStyle/>
          <a:p>
            <a:fld id="{4469A58B-7FBA-4DE6-B8CF-15DCB27CF0C4}" type="slidenum">
              <a:rPr lang="en-US" smtClean="0"/>
              <a:t>5</a:t>
            </a:fld>
            <a:endParaRPr lang="en-US"/>
          </a:p>
        </p:txBody>
      </p:sp>
    </p:spTree>
    <p:extLst>
      <p:ext uri="{BB962C8B-B14F-4D97-AF65-F5344CB8AC3E}">
        <p14:creationId xmlns:p14="http://schemas.microsoft.com/office/powerpoint/2010/main" val="2062909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20 Coach Operators:</a:t>
            </a:r>
            <a:r>
              <a:rPr lang="en-US" sz="1200" kern="1200" dirty="0">
                <a:solidFill>
                  <a:schemeClr val="tx1"/>
                </a:solidFill>
                <a:effectLst/>
                <a:latin typeface="+mn-lt"/>
                <a:ea typeface="+mn-ea"/>
                <a:cs typeface="+mn-cs"/>
              </a:rPr>
              <a:t> Adds capacity to provide continuity during periods of hiring, training, and workforce transitions while also supporting a healthy and sustainable work environment for frontline staff.</a:t>
            </a:r>
          </a:p>
          <a:p>
            <a:pPr lvl="0"/>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4 Fleet Technicians:</a:t>
            </a:r>
            <a:r>
              <a:rPr lang="en-US" sz="1200" kern="1200" dirty="0">
                <a:solidFill>
                  <a:schemeClr val="tx1"/>
                </a:solidFill>
                <a:effectLst/>
                <a:latin typeface="+mn-lt"/>
                <a:ea typeface="+mn-ea"/>
                <a:cs typeface="+mn-cs"/>
              </a:rPr>
              <a:t> to accommodate an additional 28% increase in service, this is to expand graveyard shift coverage to a full 24/7 schedule from Wednesday to Saturday. This adjustment will ensure the Fleet Division is always on-site, providing continuous support to Operations while buses are in service 7 days per week. </a:t>
            </a:r>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1 Fleet Maintenance Supervisor:</a:t>
            </a:r>
            <a:r>
              <a:rPr lang="en-US" sz="1200" kern="1200" dirty="0">
                <a:solidFill>
                  <a:schemeClr val="tx1"/>
                </a:solidFill>
                <a:effectLst/>
                <a:latin typeface="+mn-lt"/>
                <a:ea typeface="+mn-ea"/>
                <a:cs typeface="+mn-cs"/>
              </a:rPr>
              <a:t> This position will ensure essential oversight of the expanded maintenance support</a:t>
            </a:r>
          </a:p>
          <a:p>
            <a:pPr lvl="0"/>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2 Inventory Specialists:</a:t>
            </a:r>
            <a:r>
              <a:rPr lang="en-US" sz="1200" kern="1200" dirty="0">
                <a:solidFill>
                  <a:schemeClr val="tx1"/>
                </a:solidFill>
                <a:effectLst/>
                <a:latin typeface="+mn-lt"/>
                <a:ea typeface="+mn-ea"/>
                <a:cs typeface="+mn-cs"/>
              </a:rPr>
              <a:t> This request aims to strengthen support for the expanding Facilities and Fleet divisions by increasing capacity for parts and service research, order processing, and delivery. It will also extend coverage into evening and night shifts to ensure seamless operations of the Inventory Division.</a:t>
            </a:r>
          </a:p>
          <a:p>
            <a:pPr lvl="0"/>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1 Administrative Assistant:</a:t>
            </a:r>
            <a:r>
              <a:rPr lang="en-US" sz="1200" kern="1200" dirty="0">
                <a:solidFill>
                  <a:schemeClr val="tx1"/>
                </a:solidFill>
                <a:effectLst/>
                <a:latin typeface="+mn-lt"/>
                <a:ea typeface="+mn-ea"/>
                <a:cs typeface="+mn-cs"/>
              </a:rPr>
              <a:t> The Executive Department has been utilizing temporary staff to help manage workload demands as we continue to experience increased public records requests and support needs. Given the long-term necessity and the role's ongoing presence, there is a strong interest in transitioning this into a permanent position. </a:t>
            </a:r>
          </a:p>
          <a:p>
            <a:pPr lvl="0"/>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1 Human Resource (HR) Analyst: </a:t>
            </a:r>
            <a:r>
              <a:rPr lang="en-US" sz="1200" kern="1200" dirty="0">
                <a:solidFill>
                  <a:schemeClr val="tx1"/>
                </a:solidFill>
                <a:effectLst/>
                <a:latin typeface="+mn-lt"/>
                <a:ea typeface="+mn-ea"/>
                <a:cs typeface="+mn-cs"/>
              </a:rPr>
              <a:t>Last year, the agency established a Sr. HR Analyst position to lead the development of its workforce development program. However, ongoing recruitment demands have delayed progress in this area. To address this, the new HR Analyst role will be dedicated to recruitment, including community outreach, directly supporting the agency's service delivery goals and enabling workforce development initiatives to move forward.</a:t>
            </a:r>
          </a:p>
          <a:p>
            <a:pPr lvl="0"/>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0.5</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Walk N Roll Program Representative: </a:t>
            </a:r>
            <a:r>
              <a:rPr lang="en-US" sz="1200" kern="1200" dirty="0">
                <a:solidFill>
                  <a:schemeClr val="tx1"/>
                </a:solidFill>
                <a:effectLst/>
                <a:latin typeface="+mn-lt"/>
                <a:ea typeface="+mn-ea"/>
                <a:cs typeface="+mn-cs"/>
              </a:rPr>
              <a:t>Our part-time Bicycle Community Challenge Representative is retiring. Currently a seasonal role, this position operates for seven months each year. We are requesting the position transition to a full-time, year-round role. This expanded position will retain the responsibilities of the Bicycle Community Challenge Representative while incorporating additional programmatic duties with Walk N Roll growth.</a:t>
            </a:r>
          </a:p>
          <a:p>
            <a:pPr lvl="0"/>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1 Walk N Roll Program Representative and 0.5 Assistant:</a:t>
            </a:r>
            <a:r>
              <a:rPr lang="en-US" sz="1200" kern="1200" dirty="0">
                <a:solidFill>
                  <a:schemeClr val="tx1"/>
                </a:solidFill>
                <a:effectLst/>
                <a:latin typeface="+mn-lt"/>
                <a:ea typeface="+mn-ea"/>
                <a:cs typeface="+mn-cs"/>
              </a:rPr>
              <a:t> Walk N Roll was awarded a 2025-26 Youth Development grant from Cascade Bicycle Club. This is the second year of receiving this grant. The 2025-26 grant includes an addition of 1.5 FTE. The additional staff will allow Walk N Roll to expand the Teens Biking to Destinations Program to more of Intercity Transit’s service area and serve more youth. These positions are 100% grant funded. </a:t>
            </a:r>
          </a:p>
          <a:p>
            <a:endParaRPr lang="en-US" dirty="0"/>
          </a:p>
        </p:txBody>
      </p:sp>
      <p:sp>
        <p:nvSpPr>
          <p:cNvPr id="4" name="Slide Number Placeholder 3"/>
          <p:cNvSpPr>
            <a:spLocks noGrp="1"/>
          </p:cNvSpPr>
          <p:nvPr>
            <p:ph type="sldNum" sz="quarter" idx="5"/>
          </p:nvPr>
        </p:nvSpPr>
        <p:spPr/>
        <p:txBody>
          <a:bodyPr/>
          <a:lstStyle/>
          <a:p>
            <a:fld id="{4469A58B-7FBA-4DE6-B8CF-15DCB27CF0C4}" type="slidenum">
              <a:rPr lang="en-US" smtClean="0"/>
              <a:t>6</a:t>
            </a:fld>
            <a:endParaRPr lang="en-US"/>
          </a:p>
        </p:txBody>
      </p:sp>
    </p:spTree>
    <p:extLst>
      <p:ext uri="{BB962C8B-B14F-4D97-AF65-F5344CB8AC3E}">
        <p14:creationId xmlns:p14="http://schemas.microsoft.com/office/powerpoint/2010/main" val="204641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a:p>
          <a:p>
            <a:r>
              <a:rPr lang="en-US" sz="2400" dirty="0"/>
              <a:t>In Summary these changes result in an increase of $6,800,935</a:t>
            </a:r>
          </a:p>
          <a:p>
            <a:endParaRPr lang="en-US" sz="2400" dirty="0"/>
          </a:p>
          <a:p>
            <a:endParaRPr lang="en-US" sz="2400" dirty="0"/>
          </a:p>
        </p:txBody>
      </p:sp>
      <p:sp>
        <p:nvSpPr>
          <p:cNvPr id="4" name="Slide Number Placeholder 3"/>
          <p:cNvSpPr>
            <a:spLocks noGrp="1"/>
          </p:cNvSpPr>
          <p:nvPr>
            <p:ph type="sldNum" sz="quarter" idx="5"/>
          </p:nvPr>
        </p:nvSpPr>
        <p:spPr/>
        <p:txBody>
          <a:bodyPr/>
          <a:lstStyle/>
          <a:p>
            <a:fld id="{4469A58B-7FBA-4DE6-B8CF-15DCB27CF0C4}" type="slidenum">
              <a:rPr lang="en-US" smtClean="0"/>
              <a:t>7</a:t>
            </a:fld>
            <a:endParaRPr lang="en-US"/>
          </a:p>
        </p:txBody>
      </p:sp>
    </p:spTree>
    <p:extLst>
      <p:ext uri="{BB962C8B-B14F-4D97-AF65-F5344CB8AC3E}">
        <p14:creationId xmlns:p14="http://schemas.microsoft.com/office/powerpoint/2010/main" val="3450146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5"/>
          </p:nvPr>
        </p:nvSpPr>
        <p:spPr/>
        <p:txBody>
          <a:bodyPr/>
          <a:lstStyle/>
          <a:p>
            <a:fld id="{4469A58B-7FBA-4DE6-B8CF-15DCB27CF0C4}" type="slidenum">
              <a:rPr lang="en-US" smtClean="0"/>
              <a:t>9</a:t>
            </a:fld>
            <a:endParaRPr lang="en-US"/>
          </a:p>
        </p:txBody>
      </p:sp>
    </p:spTree>
    <p:extLst>
      <p:ext uri="{BB962C8B-B14F-4D97-AF65-F5344CB8AC3E}">
        <p14:creationId xmlns:p14="http://schemas.microsoft.com/office/powerpoint/2010/main" val="4823919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6979" y="1122363"/>
            <a:ext cx="10616821" cy="2387600"/>
          </a:xfrm>
        </p:spPr>
        <p:txBody>
          <a:bodyPr anchor="b"/>
          <a:lstStyle>
            <a:lvl1pPr algn="ctr">
              <a:defRPr sz="6000">
                <a:latin typeface="Myriad Pro" panose="020B0503030403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7" name="Picture 6">
            <a:extLst>
              <a:ext uri="{FF2B5EF4-FFF2-40B4-BE49-F238E27FC236}">
                <a16:creationId xmlns:a16="http://schemas.microsoft.com/office/drawing/2014/main" id="{4DB17703-0375-4CF9-8BA6-EBE35054071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82175"/>
          <a:stretch/>
        </p:blipFill>
        <p:spPr>
          <a:xfrm>
            <a:off x="-1" y="5222241"/>
            <a:ext cx="12236335" cy="1635760"/>
          </a:xfrm>
          <a:prstGeom prst="rect">
            <a:avLst/>
          </a:prstGeom>
        </p:spPr>
      </p:pic>
    </p:spTree>
    <p:extLst>
      <p:ext uri="{BB962C8B-B14F-4D97-AF65-F5344CB8AC3E}">
        <p14:creationId xmlns:p14="http://schemas.microsoft.com/office/powerpoint/2010/main" val="131595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horz"/>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1194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horz"/>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12158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150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Myriad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0886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4796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Myriad Pro" panose="020B0503030403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Myriad Pro" panose="020B0503030403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662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97892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242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atin typeface="Myriad Pro" panose="020B0503030403020204" pitchFamily="34" charset="0"/>
              </a:defRPr>
            </a:lvl1pPr>
            <a:lvl2pPr>
              <a:defRPr sz="2800">
                <a:latin typeface="Myriad Pro" panose="020B0503030403020204" pitchFamily="34" charset="0"/>
              </a:defRPr>
            </a:lvl2pPr>
            <a:lvl3pPr>
              <a:defRPr sz="2400">
                <a:latin typeface="Myriad Pro" panose="020B0503030403020204" pitchFamily="34" charset="0"/>
              </a:defRPr>
            </a:lvl3pPr>
            <a:lvl4pPr>
              <a:defRPr sz="2000">
                <a:latin typeface="Myriad Pro" panose="020B0503030403020204" pitchFamily="34" charset="0"/>
              </a:defRPr>
            </a:lvl4pPr>
            <a:lvl5pPr>
              <a:defRPr sz="2000">
                <a:latin typeface="Myriad Pro" panose="020B0503030403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Myriad Pro" panose="020B0503030403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45727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Myriad Pro" panose="020B0503030403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46468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2023 Draft Budget	</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a:extLst>
              <a:ext uri="{FF2B5EF4-FFF2-40B4-BE49-F238E27FC236}">
                <a16:creationId xmlns:a16="http://schemas.microsoft.com/office/drawing/2014/main" id="{4DB17703-0375-4CF9-8BA6-EBE35054071F}"/>
              </a:ext>
            </a:extLst>
          </p:cNvPr>
          <p:cNvPicPr>
            <a:picLocks noChangeAspect="1"/>
          </p:cNvPicPr>
          <p:nvPr userDrawn="1"/>
        </p:nvPicPr>
        <p:blipFill rotWithShape="1">
          <a:blip r:embed="rId13" cstate="screen">
            <a:extLst>
              <a:ext uri="{28A0092B-C50C-407E-A947-70E740481C1C}">
                <a14:useLocalDpi xmlns:a14="http://schemas.microsoft.com/office/drawing/2010/main"/>
              </a:ext>
            </a:extLst>
          </a:blip>
          <a:srcRect t="82175"/>
          <a:stretch/>
        </p:blipFill>
        <p:spPr>
          <a:xfrm>
            <a:off x="-22168" y="5222240"/>
            <a:ext cx="12236335" cy="1635760"/>
          </a:xfrm>
          <a:prstGeom prst="rect">
            <a:avLst/>
          </a:prstGeom>
        </p:spPr>
      </p:pic>
    </p:spTree>
    <p:extLst>
      <p:ext uri="{BB962C8B-B14F-4D97-AF65-F5344CB8AC3E}">
        <p14:creationId xmlns:p14="http://schemas.microsoft.com/office/powerpoint/2010/main" val="330903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2025 Mid-Year Budget Amendment</a:t>
            </a:r>
          </a:p>
        </p:txBody>
      </p:sp>
      <p:sp>
        <p:nvSpPr>
          <p:cNvPr id="3" name="Subtitle 2"/>
          <p:cNvSpPr>
            <a:spLocks noGrp="1"/>
          </p:cNvSpPr>
          <p:nvPr>
            <p:ph type="subTitle" idx="1"/>
          </p:nvPr>
        </p:nvSpPr>
        <p:spPr/>
        <p:txBody>
          <a:bodyPr/>
          <a:lstStyle/>
          <a:p>
            <a:r>
              <a:rPr lang="en-US" dirty="0"/>
              <a:t>Intercity Transit Authority Board </a:t>
            </a:r>
          </a:p>
          <a:p>
            <a:r>
              <a:rPr lang="en-US" dirty="0"/>
              <a:t>June 18, 2025</a:t>
            </a:r>
          </a:p>
        </p:txBody>
      </p:sp>
    </p:spTree>
    <p:extLst>
      <p:ext uri="{BB962C8B-B14F-4D97-AF65-F5344CB8AC3E}">
        <p14:creationId xmlns:p14="http://schemas.microsoft.com/office/powerpoint/2010/main" val="368970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706EC-1AFF-B100-A2DD-8F3851DE1E8F}"/>
              </a:ext>
            </a:extLst>
          </p:cNvPr>
          <p:cNvSpPr>
            <a:spLocks noGrp="1"/>
          </p:cNvSpPr>
          <p:nvPr>
            <p:ph type="title"/>
          </p:nvPr>
        </p:nvSpPr>
        <p:spPr>
          <a:xfrm>
            <a:off x="838200" y="197901"/>
            <a:ext cx="10515600" cy="1386350"/>
          </a:xfrm>
        </p:spPr>
        <p:txBody>
          <a:bodyPr>
            <a:normAutofit/>
          </a:bodyPr>
          <a:lstStyle/>
          <a:p>
            <a:r>
              <a:rPr lang="en-US" dirty="0"/>
              <a:t>Budget Year-to-Date </a:t>
            </a:r>
            <a:br>
              <a:rPr lang="en-US" dirty="0"/>
            </a:br>
            <a:r>
              <a:rPr lang="en-US" dirty="0"/>
              <a:t>Resources Available to Provide Services</a:t>
            </a:r>
          </a:p>
        </p:txBody>
      </p:sp>
      <p:pic>
        <p:nvPicPr>
          <p:cNvPr id="3" name="Picture 2">
            <a:extLst>
              <a:ext uri="{FF2B5EF4-FFF2-40B4-BE49-F238E27FC236}">
                <a16:creationId xmlns:a16="http://schemas.microsoft.com/office/drawing/2014/main" id="{D681B21A-FCEB-8114-B78C-054CC757C588}"/>
              </a:ext>
            </a:extLst>
          </p:cNvPr>
          <p:cNvPicPr>
            <a:picLocks noChangeAspect="1"/>
          </p:cNvPicPr>
          <p:nvPr/>
        </p:nvPicPr>
        <p:blipFill>
          <a:blip r:embed="rId3"/>
          <a:stretch>
            <a:fillRect/>
          </a:stretch>
        </p:blipFill>
        <p:spPr>
          <a:xfrm>
            <a:off x="1215389" y="2042160"/>
            <a:ext cx="9133545" cy="2346960"/>
          </a:xfrm>
          <a:prstGeom prst="rect">
            <a:avLst/>
          </a:prstGeom>
        </p:spPr>
      </p:pic>
    </p:spTree>
    <p:extLst>
      <p:ext uri="{BB962C8B-B14F-4D97-AF65-F5344CB8AC3E}">
        <p14:creationId xmlns:p14="http://schemas.microsoft.com/office/powerpoint/2010/main" val="3942125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69EB2-ABB7-24CA-27AB-29BA8375EC90}"/>
              </a:ext>
            </a:extLst>
          </p:cNvPr>
          <p:cNvSpPr>
            <a:spLocks noGrp="1"/>
          </p:cNvSpPr>
          <p:nvPr>
            <p:ph type="title"/>
          </p:nvPr>
        </p:nvSpPr>
        <p:spPr/>
        <p:txBody>
          <a:bodyPr/>
          <a:lstStyle/>
          <a:p>
            <a:r>
              <a:rPr lang="en-US" dirty="0"/>
              <a:t>Expenditure Budget Year-to-Date</a:t>
            </a:r>
            <a:br>
              <a:rPr lang="en-US" dirty="0"/>
            </a:br>
            <a:endParaRPr lang="en-US" dirty="0"/>
          </a:p>
        </p:txBody>
      </p:sp>
      <p:pic>
        <p:nvPicPr>
          <p:cNvPr id="3" name="Picture 2">
            <a:extLst>
              <a:ext uri="{FF2B5EF4-FFF2-40B4-BE49-F238E27FC236}">
                <a16:creationId xmlns:a16="http://schemas.microsoft.com/office/drawing/2014/main" id="{685EB9FC-711F-E434-FCA7-65DF84F8354E}"/>
              </a:ext>
            </a:extLst>
          </p:cNvPr>
          <p:cNvPicPr>
            <a:picLocks noChangeAspect="1"/>
          </p:cNvPicPr>
          <p:nvPr/>
        </p:nvPicPr>
        <p:blipFill>
          <a:blip r:embed="rId3"/>
          <a:stretch>
            <a:fillRect/>
          </a:stretch>
        </p:blipFill>
        <p:spPr>
          <a:xfrm>
            <a:off x="771223" y="1152735"/>
            <a:ext cx="8745310" cy="4198199"/>
          </a:xfrm>
          <a:prstGeom prst="rect">
            <a:avLst/>
          </a:prstGeom>
        </p:spPr>
      </p:pic>
    </p:spTree>
    <p:extLst>
      <p:ext uri="{BB962C8B-B14F-4D97-AF65-F5344CB8AC3E}">
        <p14:creationId xmlns:p14="http://schemas.microsoft.com/office/powerpoint/2010/main" val="21383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4AEC-ECC9-8696-FFA9-032E315D2F1C}"/>
              </a:ext>
            </a:extLst>
          </p:cNvPr>
          <p:cNvSpPr>
            <a:spLocks noGrp="1"/>
          </p:cNvSpPr>
          <p:nvPr>
            <p:ph type="title"/>
          </p:nvPr>
        </p:nvSpPr>
        <p:spPr>
          <a:xfrm>
            <a:off x="678710" y="293061"/>
            <a:ext cx="10515600" cy="865179"/>
          </a:xfrm>
        </p:spPr>
        <p:txBody>
          <a:bodyPr>
            <a:normAutofit/>
          </a:bodyPr>
          <a:lstStyle/>
          <a:p>
            <a:r>
              <a:rPr lang="en-US" dirty="0"/>
              <a:t>Proposed Budget Changes</a:t>
            </a:r>
          </a:p>
        </p:txBody>
      </p:sp>
      <p:sp>
        <p:nvSpPr>
          <p:cNvPr id="7" name="TextBox 6">
            <a:extLst>
              <a:ext uri="{FF2B5EF4-FFF2-40B4-BE49-F238E27FC236}">
                <a16:creationId xmlns:a16="http://schemas.microsoft.com/office/drawing/2014/main" id="{F233D3D3-AB0B-237D-6597-7A84F03C73E9}"/>
              </a:ext>
            </a:extLst>
          </p:cNvPr>
          <p:cNvSpPr txBox="1"/>
          <p:nvPr/>
        </p:nvSpPr>
        <p:spPr>
          <a:xfrm>
            <a:off x="678710" y="1764059"/>
            <a:ext cx="11360889" cy="3046988"/>
          </a:xfrm>
          <a:prstGeom prst="rect">
            <a:avLst/>
          </a:prstGeom>
          <a:noFill/>
        </p:spPr>
        <p:txBody>
          <a:bodyPr wrap="square" rtlCol="0">
            <a:spAutoFit/>
          </a:bodyPr>
          <a:lstStyle/>
          <a:p>
            <a:pPr>
              <a:spcAft>
                <a:spcPts val="1000"/>
              </a:spcAft>
            </a:pPr>
            <a:r>
              <a:rPr lang="en-US" sz="2400" dirty="0"/>
              <a:t>Professional Service Change Needs: </a:t>
            </a:r>
          </a:p>
          <a:p>
            <a:pPr marL="742950" lvl="1" indent="-285750">
              <a:spcAft>
                <a:spcPts val="1000"/>
              </a:spcAft>
              <a:buFont typeface="Arial" panose="020B0604020202020204" pitchFamily="34" charset="0"/>
              <a:buChar char="•"/>
            </a:pPr>
            <a:r>
              <a:rPr lang="en-US" sz="2400" dirty="0"/>
              <a:t>Ongoing legal services related to outstanding and anticipated employment issues, and</a:t>
            </a:r>
          </a:p>
          <a:p>
            <a:pPr marL="742950" lvl="1" indent="-285750">
              <a:spcAft>
                <a:spcPts val="1000"/>
              </a:spcAft>
              <a:buFont typeface="Arial" panose="020B0604020202020204" pitchFamily="34" charset="0"/>
              <a:buChar char="•"/>
            </a:pPr>
            <a:r>
              <a:rPr lang="en-US" sz="2400" dirty="0"/>
              <a:t>Legal costs due to the recent actions of the Federal Transit Administration (FTA) orders potentially jeopardizing our federal grant funding.</a:t>
            </a:r>
          </a:p>
          <a:p>
            <a:pPr lvl="0">
              <a:spcAft>
                <a:spcPts val="600"/>
              </a:spcAft>
            </a:pPr>
            <a:endParaRPr lang="en-US" sz="2400" dirty="0"/>
          </a:p>
          <a:p>
            <a:endParaRPr lang="en-US" dirty="0"/>
          </a:p>
        </p:txBody>
      </p:sp>
    </p:spTree>
    <p:extLst>
      <p:ext uri="{BB962C8B-B14F-4D97-AF65-F5344CB8AC3E}">
        <p14:creationId xmlns:p14="http://schemas.microsoft.com/office/powerpoint/2010/main" val="634943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64F6C-8E79-6997-182A-98B8FC59B70E}"/>
              </a:ext>
            </a:extLst>
          </p:cNvPr>
          <p:cNvSpPr>
            <a:spLocks noGrp="1"/>
          </p:cNvSpPr>
          <p:nvPr>
            <p:ph type="title"/>
          </p:nvPr>
        </p:nvSpPr>
        <p:spPr/>
        <p:txBody>
          <a:bodyPr/>
          <a:lstStyle/>
          <a:p>
            <a:r>
              <a:rPr lang="en-US" dirty="0"/>
              <a:t>Proposed Budget Changes </a:t>
            </a:r>
            <a:r>
              <a:rPr lang="en-US" dirty="0" err="1"/>
              <a:t>Con’t</a:t>
            </a:r>
            <a:endParaRPr lang="en-US" dirty="0"/>
          </a:p>
        </p:txBody>
      </p:sp>
      <p:sp>
        <p:nvSpPr>
          <p:cNvPr id="4" name="TextBox 3">
            <a:extLst>
              <a:ext uri="{FF2B5EF4-FFF2-40B4-BE49-F238E27FC236}">
                <a16:creationId xmlns:a16="http://schemas.microsoft.com/office/drawing/2014/main" id="{4D64BF51-98B4-D6F5-D762-FEAA54CF58C3}"/>
              </a:ext>
            </a:extLst>
          </p:cNvPr>
          <p:cNvSpPr txBox="1"/>
          <p:nvPr/>
        </p:nvSpPr>
        <p:spPr>
          <a:xfrm>
            <a:off x="975360" y="1584905"/>
            <a:ext cx="10515600" cy="3688189"/>
          </a:xfrm>
          <a:prstGeom prst="rect">
            <a:avLst/>
          </a:prstGeom>
          <a:noFill/>
        </p:spPr>
        <p:txBody>
          <a:bodyPr wrap="square">
            <a:spAutoFit/>
          </a:bodyPr>
          <a:lstStyle/>
          <a:p>
            <a:pPr lvl="0">
              <a:spcAft>
                <a:spcPts val="1000"/>
              </a:spcAft>
            </a:pPr>
            <a:r>
              <a:rPr lang="en-US" sz="2400" dirty="0"/>
              <a:t>Salaries and Benefit Change Needs: </a:t>
            </a:r>
          </a:p>
          <a:p>
            <a:pPr marL="742950" lvl="1" indent="-285750">
              <a:spcAft>
                <a:spcPts val="1000"/>
              </a:spcAft>
              <a:buFont typeface="Arial" panose="020B0604020202020204" pitchFamily="34" charset="0"/>
              <a:buChar char="•"/>
            </a:pPr>
            <a:r>
              <a:rPr lang="en-US" sz="2400" dirty="0"/>
              <a:t>Ratification of the Amalgamated Transit Union (ATU) 2025-2027 contract, </a:t>
            </a:r>
          </a:p>
          <a:p>
            <a:pPr marL="742950" lvl="1" indent="-285750">
              <a:spcAft>
                <a:spcPts val="1000"/>
              </a:spcAft>
              <a:buFont typeface="Arial" panose="020B0604020202020204" pitchFamily="34" charset="0"/>
              <a:buChar char="•"/>
            </a:pPr>
            <a:r>
              <a:rPr lang="en-US" sz="2400" dirty="0"/>
              <a:t>Staffing changes due to separations, retirements and new hires, </a:t>
            </a:r>
          </a:p>
          <a:p>
            <a:pPr marL="742950" lvl="1" indent="-285750">
              <a:spcAft>
                <a:spcPts val="1000"/>
              </a:spcAft>
              <a:buFont typeface="Arial" panose="020B0604020202020204" pitchFamily="34" charset="0"/>
              <a:buChar char="•"/>
            </a:pPr>
            <a:r>
              <a:rPr lang="en-US" sz="2400" dirty="0"/>
              <a:t>Agency wellness benefit and change to supplemental retirement contributions, and</a:t>
            </a:r>
          </a:p>
          <a:p>
            <a:pPr marL="742950" lvl="1" indent="-285750">
              <a:spcAft>
                <a:spcPts val="1000"/>
              </a:spcAft>
              <a:buFont typeface="Arial" panose="020B0604020202020204" pitchFamily="34" charset="0"/>
              <a:buChar char="•"/>
            </a:pPr>
            <a:r>
              <a:rPr lang="en-US" sz="2400" dirty="0"/>
              <a:t>Utilization of contingency in the 2025 budget for what-was the anticipated ATU contract settlement.</a:t>
            </a:r>
          </a:p>
          <a:p>
            <a:pPr marL="742950" lvl="1" indent="-285750">
              <a:spcAft>
                <a:spcPts val="1000"/>
              </a:spcAft>
              <a:buFont typeface="Arial" panose="020B0604020202020204" pitchFamily="34" charset="0"/>
              <a:buChar char="•"/>
            </a:pPr>
            <a:r>
              <a:rPr lang="en-US" sz="2400" dirty="0"/>
              <a:t>Additional staffing resource needs. </a:t>
            </a:r>
          </a:p>
        </p:txBody>
      </p:sp>
    </p:spTree>
    <p:extLst>
      <p:ext uri="{BB962C8B-B14F-4D97-AF65-F5344CB8AC3E}">
        <p14:creationId xmlns:p14="http://schemas.microsoft.com/office/powerpoint/2010/main" val="3371036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E8A5F-7500-4F7B-393C-E94EEC09AAE7}"/>
              </a:ext>
            </a:extLst>
          </p:cNvPr>
          <p:cNvSpPr>
            <a:spLocks noGrp="1"/>
          </p:cNvSpPr>
          <p:nvPr>
            <p:ph type="title"/>
          </p:nvPr>
        </p:nvSpPr>
        <p:spPr/>
        <p:txBody>
          <a:bodyPr/>
          <a:lstStyle/>
          <a:p>
            <a:r>
              <a:rPr lang="en-US" dirty="0"/>
              <a:t>Staffing Needs </a:t>
            </a:r>
          </a:p>
        </p:txBody>
      </p:sp>
      <p:sp>
        <p:nvSpPr>
          <p:cNvPr id="3" name="Content Placeholder 2">
            <a:extLst>
              <a:ext uri="{FF2B5EF4-FFF2-40B4-BE49-F238E27FC236}">
                <a16:creationId xmlns:a16="http://schemas.microsoft.com/office/drawing/2014/main" id="{97ED6862-2558-AD58-2341-20E4B50F2A59}"/>
              </a:ext>
            </a:extLst>
          </p:cNvPr>
          <p:cNvSpPr>
            <a:spLocks noGrp="1"/>
          </p:cNvSpPr>
          <p:nvPr>
            <p:ph idx="1"/>
          </p:nvPr>
        </p:nvSpPr>
        <p:spPr>
          <a:xfrm>
            <a:off x="838200" y="1616371"/>
            <a:ext cx="10515600" cy="4351338"/>
          </a:xfrm>
        </p:spPr>
        <p:txBody>
          <a:bodyPr>
            <a:normAutofit lnSpcReduction="10000"/>
          </a:bodyPr>
          <a:lstStyle/>
          <a:p>
            <a:r>
              <a:rPr lang="en-US" sz="3000" dirty="0">
                <a:latin typeface="+mn-lt"/>
              </a:rPr>
              <a:t>20 Coach Operators</a:t>
            </a:r>
          </a:p>
          <a:p>
            <a:r>
              <a:rPr lang="en-US" sz="3000" dirty="0">
                <a:latin typeface="+mn-lt"/>
              </a:rPr>
              <a:t>4 Fleet Technicians and 1 Fleet Supervisor</a:t>
            </a:r>
          </a:p>
          <a:p>
            <a:r>
              <a:rPr lang="en-US" sz="3000" dirty="0">
                <a:latin typeface="+mn-lt"/>
              </a:rPr>
              <a:t>2 Inventory Specialists</a:t>
            </a:r>
          </a:p>
          <a:p>
            <a:r>
              <a:rPr lang="en-US" sz="3000" dirty="0">
                <a:latin typeface="+mn-lt"/>
              </a:rPr>
              <a:t>1 Administrative Assistant</a:t>
            </a:r>
          </a:p>
          <a:p>
            <a:r>
              <a:rPr lang="en-US" sz="3000" dirty="0">
                <a:latin typeface="+mn-lt"/>
              </a:rPr>
              <a:t>1 Human Resource (HR) Analyst</a:t>
            </a:r>
          </a:p>
          <a:p>
            <a:r>
              <a:rPr lang="en-US" sz="3000" dirty="0">
                <a:latin typeface="+mn-lt"/>
              </a:rPr>
              <a:t>0.5 Walk N Roll Program Representative</a:t>
            </a:r>
          </a:p>
          <a:p>
            <a:r>
              <a:rPr lang="en-US" sz="3000" dirty="0">
                <a:latin typeface="+mn-lt"/>
              </a:rPr>
              <a:t>1 Walk N Roll Program Representative and 0.5 Program Assistant</a:t>
            </a:r>
          </a:p>
          <a:p>
            <a:endParaRPr lang="en-US" sz="900" dirty="0">
              <a:latin typeface="+mn-lt"/>
            </a:endParaRPr>
          </a:p>
          <a:p>
            <a:pPr marL="0" indent="0">
              <a:buNone/>
            </a:pPr>
            <a:r>
              <a:rPr lang="en-US" sz="3000" dirty="0">
                <a:latin typeface="+mn-lt"/>
              </a:rPr>
              <a:t>Total of 31 Full Time Employees (FTEs)</a:t>
            </a:r>
          </a:p>
        </p:txBody>
      </p:sp>
      <p:pic>
        <p:nvPicPr>
          <p:cNvPr id="5" name="Picture 4" descr="A person working on a car engine&#10;&#10;AI-generated content may be incorrect.">
            <a:extLst>
              <a:ext uri="{FF2B5EF4-FFF2-40B4-BE49-F238E27FC236}">
                <a16:creationId xmlns:a16="http://schemas.microsoft.com/office/drawing/2014/main" id="{9DC638B8-ED29-0E3B-55A9-EF43BFB9C7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5301" y="1616371"/>
            <a:ext cx="3634739" cy="2423160"/>
          </a:xfrm>
          <a:prstGeom prst="rect">
            <a:avLst/>
          </a:prstGeom>
        </p:spPr>
      </p:pic>
    </p:spTree>
    <p:extLst>
      <p:ext uri="{BB962C8B-B14F-4D97-AF65-F5344CB8AC3E}">
        <p14:creationId xmlns:p14="http://schemas.microsoft.com/office/powerpoint/2010/main" val="218556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414A029-A8AB-4730-FCD1-3E64DBA159D8}"/>
              </a:ext>
            </a:extLst>
          </p:cNvPr>
          <p:cNvSpPr>
            <a:spLocks noGrp="1"/>
          </p:cNvSpPr>
          <p:nvPr>
            <p:ph type="title"/>
          </p:nvPr>
        </p:nvSpPr>
        <p:spPr>
          <a:xfrm>
            <a:off x="838200" y="343861"/>
            <a:ext cx="10515600" cy="1070270"/>
          </a:xfrm>
        </p:spPr>
        <p:txBody>
          <a:bodyPr>
            <a:normAutofit/>
          </a:bodyPr>
          <a:lstStyle/>
          <a:p>
            <a:r>
              <a:rPr lang="en-US" dirty="0"/>
              <a:t>Additional Budget Capacity Requested </a:t>
            </a:r>
          </a:p>
        </p:txBody>
      </p:sp>
      <p:pic>
        <p:nvPicPr>
          <p:cNvPr id="6" name="Content Placeholder 5">
            <a:extLst>
              <a:ext uri="{FF2B5EF4-FFF2-40B4-BE49-F238E27FC236}">
                <a16:creationId xmlns:a16="http://schemas.microsoft.com/office/drawing/2014/main" id="{27CFBF2E-0D0D-0CE1-916C-1B05EDB3A18D}"/>
              </a:ext>
            </a:extLst>
          </p:cNvPr>
          <p:cNvPicPr>
            <a:picLocks noGrp="1" noChangeAspect="1"/>
          </p:cNvPicPr>
          <p:nvPr>
            <p:ph idx="1"/>
          </p:nvPr>
        </p:nvPicPr>
        <p:blipFill>
          <a:blip r:embed="rId3"/>
          <a:stretch>
            <a:fillRect/>
          </a:stretch>
        </p:blipFill>
        <p:spPr>
          <a:xfrm>
            <a:off x="1519405" y="1899921"/>
            <a:ext cx="8729103" cy="2377439"/>
          </a:xfrm>
          <a:prstGeom prst="rect">
            <a:avLst/>
          </a:prstGeom>
        </p:spPr>
      </p:pic>
    </p:spTree>
    <p:extLst>
      <p:ext uri="{BB962C8B-B14F-4D97-AF65-F5344CB8AC3E}">
        <p14:creationId xmlns:p14="http://schemas.microsoft.com/office/powerpoint/2010/main" val="3367116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189DC-EED0-1604-5686-AE4C6767AE7B}"/>
              </a:ext>
            </a:extLst>
          </p:cNvPr>
          <p:cNvSpPr>
            <a:spLocks noGrp="1"/>
          </p:cNvSpPr>
          <p:nvPr>
            <p:ph type="title"/>
          </p:nvPr>
        </p:nvSpPr>
        <p:spPr/>
        <p:txBody>
          <a:bodyPr/>
          <a:lstStyle/>
          <a:p>
            <a:r>
              <a:rPr lang="en-US" dirty="0"/>
              <a:t>Final Budget with Amendment Resolution</a:t>
            </a:r>
          </a:p>
        </p:txBody>
      </p:sp>
      <p:pic>
        <p:nvPicPr>
          <p:cNvPr id="4" name="Content Placeholder 3">
            <a:extLst>
              <a:ext uri="{FF2B5EF4-FFF2-40B4-BE49-F238E27FC236}">
                <a16:creationId xmlns:a16="http://schemas.microsoft.com/office/drawing/2014/main" id="{FE540D91-B681-1A26-CC70-EACA94CC5D7E}"/>
              </a:ext>
            </a:extLst>
          </p:cNvPr>
          <p:cNvPicPr>
            <a:picLocks noGrp="1" noChangeAspect="1"/>
          </p:cNvPicPr>
          <p:nvPr>
            <p:ph idx="1"/>
          </p:nvPr>
        </p:nvPicPr>
        <p:blipFill>
          <a:blip r:embed="rId2"/>
          <a:stretch>
            <a:fillRect/>
          </a:stretch>
        </p:blipFill>
        <p:spPr>
          <a:xfrm>
            <a:off x="1616710" y="1690688"/>
            <a:ext cx="8340090" cy="3164294"/>
          </a:xfrm>
          <a:prstGeom prst="rect">
            <a:avLst/>
          </a:prstGeom>
        </p:spPr>
      </p:pic>
    </p:spTree>
    <p:extLst>
      <p:ext uri="{BB962C8B-B14F-4D97-AF65-F5344CB8AC3E}">
        <p14:creationId xmlns:p14="http://schemas.microsoft.com/office/powerpoint/2010/main" val="1070011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85E91-129A-21C7-E2EE-69B6DB42B195}"/>
              </a:ext>
            </a:extLst>
          </p:cNvPr>
          <p:cNvSpPr>
            <a:spLocks noGrp="1"/>
          </p:cNvSpPr>
          <p:nvPr>
            <p:ph type="title"/>
          </p:nvPr>
        </p:nvSpPr>
        <p:spPr>
          <a:xfrm>
            <a:off x="838200" y="68231"/>
            <a:ext cx="10515600" cy="1325563"/>
          </a:xfrm>
        </p:spPr>
        <p:txBody>
          <a:bodyPr/>
          <a:lstStyle/>
          <a:p>
            <a:r>
              <a:rPr lang="en-US" dirty="0"/>
              <a:t>Amend 2025 Budget via Resolution </a:t>
            </a:r>
          </a:p>
        </p:txBody>
      </p:sp>
      <p:pic>
        <p:nvPicPr>
          <p:cNvPr id="5" name="Picture 4">
            <a:extLst>
              <a:ext uri="{FF2B5EF4-FFF2-40B4-BE49-F238E27FC236}">
                <a16:creationId xmlns:a16="http://schemas.microsoft.com/office/drawing/2014/main" id="{EE241712-9C02-53DE-B55E-DCABA9D140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23583" y="1048268"/>
            <a:ext cx="2547891" cy="3864881"/>
          </a:xfrm>
          <a:prstGeom prst="rect">
            <a:avLst/>
          </a:prstGeom>
        </p:spPr>
      </p:pic>
      <p:pic>
        <p:nvPicPr>
          <p:cNvPr id="8" name="Content Placeholder 7">
            <a:extLst>
              <a:ext uri="{FF2B5EF4-FFF2-40B4-BE49-F238E27FC236}">
                <a16:creationId xmlns:a16="http://schemas.microsoft.com/office/drawing/2014/main" id="{0166FA42-CFDF-2445-3519-52FBBACCA23F}"/>
              </a:ext>
            </a:extLst>
          </p:cNvPr>
          <p:cNvPicPr>
            <a:picLocks noGrp="1" noChangeAspect="1"/>
          </p:cNvPicPr>
          <p:nvPr>
            <p:ph idx="1"/>
          </p:nvPr>
        </p:nvPicPr>
        <p:blipFill>
          <a:blip r:embed="rId4"/>
          <a:stretch>
            <a:fillRect/>
          </a:stretch>
        </p:blipFill>
        <p:spPr>
          <a:xfrm>
            <a:off x="911206" y="1048268"/>
            <a:ext cx="6922154" cy="5232049"/>
          </a:xfrm>
        </p:spPr>
      </p:pic>
    </p:spTree>
    <p:extLst>
      <p:ext uri="{BB962C8B-B14F-4D97-AF65-F5344CB8AC3E}">
        <p14:creationId xmlns:p14="http://schemas.microsoft.com/office/powerpoint/2010/main" val="3039660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3 Draft Budget presentation" id="{1BE7E87B-6C72-462D-8AE8-DEAC6EE7AC0E}" vid="{65D7BAE9-7935-407E-8A54-6ABD9D3604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f316f08-522e-4c76-b41c-f4424c5dc53c}" enabled="1" method="Standard" siteId="{c9876d4c-327a-42cb-af59-465e18ce33cf}" contentBits="0" removed="0"/>
</clbl:labelList>
</file>

<file path=docProps/app.xml><?xml version="1.0" encoding="utf-8"?>
<Properties xmlns="http://schemas.openxmlformats.org/officeDocument/2006/extended-properties" xmlns:vt="http://schemas.openxmlformats.org/officeDocument/2006/docPropsVTypes">
  <Template>2023 Draft Budget presentation</Template>
  <TotalTime>4128</TotalTime>
  <Words>867</Words>
  <Application>Microsoft Office PowerPoint</Application>
  <PresentationFormat>Widescreen</PresentationFormat>
  <Paragraphs>84</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Myriad Pro</vt:lpstr>
      <vt:lpstr>Office Theme</vt:lpstr>
      <vt:lpstr>2025 Mid-Year Budget Amendment</vt:lpstr>
      <vt:lpstr>Budget Year-to-Date  Resources Available to Provide Services</vt:lpstr>
      <vt:lpstr>Expenditure Budget Year-to-Date </vt:lpstr>
      <vt:lpstr>Proposed Budget Changes</vt:lpstr>
      <vt:lpstr>Proposed Budget Changes Con’t</vt:lpstr>
      <vt:lpstr>Staffing Needs </vt:lpstr>
      <vt:lpstr>Additional Budget Capacity Requested </vt:lpstr>
      <vt:lpstr>Final Budget with Amendment Resolution</vt:lpstr>
      <vt:lpstr>Amend 2025 Budget via Resolution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Draft Budget</dc:title>
  <dc:creator>Jana Brown</dc:creator>
  <cp:lastModifiedBy>Jana Brown</cp:lastModifiedBy>
  <cp:revision>33</cp:revision>
  <dcterms:created xsi:type="dcterms:W3CDTF">2022-09-29T23:22:58Z</dcterms:created>
  <dcterms:modified xsi:type="dcterms:W3CDTF">2025-06-18T01:05:38Z</dcterms:modified>
</cp:coreProperties>
</file>